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6"/>
  </p:notesMasterIdLst>
  <p:sldIdLst>
    <p:sldId id="859" r:id="rId2"/>
    <p:sldId id="1140" r:id="rId3"/>
    <p:sldId id="1142" r:id="rId4"/>
    <p:sldId id="1143" r:id="rId5"/>
    <p:sldId id="1169" r:id="rId6"/>
    <p:sldId id="1170" r:id="rId7"/>
    <p:sldId id="1171" r:id="rId8"/>
    <p:sldId id="1172" r:id="rId9"/>
    <p:sldId id="1173" r:id="rId10"/>
    <p:sldId id="1174" r:id="rId11"/>
    <p:sldId id="1175" r:id="rId12"/>
    <p:sldId id="1176" r:id="rId13"/>
    <p:sldId id="1177" r:id="rId14"/>
    <p:sldId id="1178" r:id="rId15"/>
    <p:sldId id="1179" r:id="rId16"/>
    <p:sldId id="1180" r:id="rId17"/>
    <p:sldId id="1181" r:id="rId18"/>
    <p:sldId id="1182" r:id="rId19"/>
    <p:sldId id="1183" r:id="rId20"/>
    <p:sldId id="1184" r:id="rId21"/>
    <p:sldId id="1185" r:id="rId22"/>
    <p:sldId id="1186" r:id="rId23"/>
    <p:sldId id="1187" r:id="rId24"/>
    <p:sldId id="1188" r:id="rId25"/>
    <p:sldId id="1144" r:id="rId26"/>
    <p:sldId id="1145" r:id="rId27"/>
    <p:sldId id="1146" r:id="rId28"/>
    <p:sldId id="1147" r:id="rId29"/>
    <p:sldId id="1148" r:id="rId30"/>
    <p:sldId id="1149" r:id="rId31"/>
    <p:sldId id="1150" r:id="rId32"/>
    <p:sldId id="1151" r:id="rId33"/>
    <p:sldId id="1152" r:id="rId34"/>
    <p:sldId id="1153" r:id="rId35"/>
    <p:sldId id="1154" r:id="rId36"/>
    <p:sldId id="1155" r:id="rId37"/>
    <p:sldId id="1156" r:id="rId38"/>
    <p:sldId id="1157" r:id="rId39"/>
    <p:sldId id="1158" r:id="rId40"/>
    <p:sldId id="1159" r:id="rId41"/>
    <p:sldId id="1160" r:id="rId42"/>
    <p:sldId id="1161" r:id="rId43"/>
    <p:sldId id="1162" r:id="rId44"/>
    <p:sldId id="1163" r:id="rId45"/>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9B97A"/>
    <a:srgbClr val="1EB26A"/>
    <a:srgbClr val="E3F2E7"/>
    <a:srgbClr val="FF0000"/>
    <a:srgbClr val="8DC369"/>
    <a:srgbClr val="009900"/>
    <a:srgbClr val="62812B"/>
    <a:srgbClr val="A0C83C"/>
    <a:srgbClr val="006C45"/>
    <a:srgbClr val="009B6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689" autoAdjust="0"/>
    <p:restoredTop sz="94606" autoAdjust="0"/>
  </p:normalViewPr>
  <p:slideViewPr>
    <p:cSldViewPr>
      <p:cViewPr varScale="1">
        <p:scale>
          <a:sx n="111" d="100"/>
          <a:sy n="111" d="100"/>
        </p:scale>
        <p:origin x="588"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notesMaster" Target="notesMasters/notesMaster1.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2025/9/16</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extLst>
      <p:ext uri="{BB962C8B-B14F-4D97-AF65-F5344CB8AC3E}">
        <p14:creationId xmlns:p14="http://schemas.microsoft.com/office/powerpoint/2010/main" val="26346886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5159102" y="-27384"/>
            <a:ext cx="6768752"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福建省中考试卷精选物理</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2025/9/16</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20.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31.png"/><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4.png"/><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2.png"/><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7.png"/><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8.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700808"/>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en-US" altLang="zh-CN"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B  </a:t>
            </a: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质检卷</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2996952"/>
            <a:ext cx="11523345" cy="2177840"/>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en-US" altLang="zh-CN" sz="4800" b="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B06</a:t>
            </a:r>
            <a:r>
              <a:rPr lang="zh-CN" altLang="en-US" sz="4800" b="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  福州市</a:t>
            </a:r>
            <a:r>
              <a:rPr lang="en-US" altLang="zh-CN" sz="4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2024—2025</a:t>
            </a:r>
            <a:r>
              <a:rPr lang="zh-CN" altLang="en-US" sz="4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学年第二学期九年级质量抽测</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847481"/>
          </a:xfrm>
        </p:spPr>
        <p:txBody>
          <a:bodyPr/>
          <a:lstStyle/>
          <a:p>
            <a:pPr>
              <a:spcAft>
                <a:spcPts val="0"/>
              </a:spcAft>
            </a:pP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11</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海里的气泡会影响船舶吗？福州市科技馆展品</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有压力的海水</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，高大的筒内装有水，在水面漂浮着一潜水艇模型，筒底的孔连接着外面的打气筒</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实验时，快速按压打气筒，在水中产生大量气泡时，潜水艇模型会下潜（</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如图所示</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以下对潜水艇模型下潜过程的分析中错误的是（　　）</a:t>
            </a:r>
            <a:r>
              <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p>
          <a:p>
            <a:pPr>
              <a:spcAft>
                <a:spcPts val="0"/>
              </a:spcAft>
            </a:pP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潜水艇模型所受到的浮力大于重力</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B</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潜水艇模型排开水的体积是不变的</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C</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容器中的水因有气泡导致其密度变小</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D</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海里若有大量的气泡会影响船舶</a:t>
            </a:r>
            <a:r>
              <a:rPr lang="zh-CN"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浮沉</a:t>
            </a:r>
            <a:endPar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endParaRPr lang="zh-CN" altLang="zh-CN" sz="1400" kern="100">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图片 3"/>
          <p:cNvPicPr>
            <a:picLocks noChangeAspect="1"/>
          </p:cNvPicPr>
          <p:nvPr/>
        </p:nvPicPr>
        <p:blipFill>
          <a:blip r:embed="rId2"/>
          <a:stretch>
            <a:fillRect/>
          </a:stretch>
        </p:blipFill>
        <p:spPr>
          <a:xfrm>
            <a:off x="7535366" y="2420888"/>
            <a:ext cx="1040914" cy="3356943"/>
          </a:xfrm>
          <a:prstGeom prst="rect">
            <a:avLst/>
          </a:prstGeom>
        </p:spPr>
      </p:pic>
      <p:sp>
        <p:nvSpPr>
          <p:cNvPr id="5" name="矩形 4"/>
          <p:cNvSpPr/>
          <p:nvPr/>
        </p:nvSpPr>
        <p:spPr>
          <a:xfrm>
            <a:off x="7263391" y="5777831"/>
            <a:ext cx="1712135" cy="576248"/>
          </a:xfrm>
          <a:prstGeom prst="rect">
            <a:avLst/>
          </a:prstGeom>
        </p:spPr>
        <p:txBody>
          <a:bodyPr wrap="none">
            <a:spAutoFit/>
          </a:bodyPr>
          <a:lstStyle/>
          <a:p>
            <a:pPr algn="ctr">
              <a:lnSpc>
                <a:spcPct val="150000"/>
              </a:lnSpc>
              <a:spcAft>
                <a:spcPts val="0"/>
              </a:spcAft>
            </a:pPr>
            <a:r>
              <a:rPr lang="zh-CN" altLang="zh-CN" sz="2400" b="0" kern="100">
                <a:solidFill>
                  <a:srgbClr val="000000"/>
                </a:solidFill>
                <a:cs typeface="Times New Roman" panose="02020603050405020304" pitchFamily="18" charset="0"/>
              </a:rPr>
              <a:t>（第</a:t>
            </a:r>
            <a:r>
              <a:rPr lang="en-US" altLang="zh-CN" sz="2400" b="0" kern="100">
                <a:solidFill>
                  <a:srgbClr val="000000"/>
                </a:solidFill>
                <a:cs typeface="Times New Roman" panose="02020603050405020304" pitchFamily="18" charset="0"/>
              </a:rPr>
              <a:t>11</a:t>
            </a:r>
            <a:r>
              <a:rPr lang="zh-CN" altLang="zh-CN" sz="2400" b="0" kern="100">
                <a:solidFill>
                  <a:srgbClr val="000000"/>
                </a:solidFill>
                <a:cs typeface="Times New Roman" panose="02020603050405020304" pitchFamily="18" charset="0"/>
              </a:rPr>
              <a:t>题）</a:t>
            </a:r>
            <a:endParaRPr lang="zh-CN" altLang="zh-CN" sz="1400" b="0" kern="100">
              <a:cs typeface="Times New Roman" panose="02020603050405020304" pitchFamily="18" charset="0"/>
            </a:endParaRPr>
          </a:p>
        </p:txBody>
      </p:sp>
      <p:sp>
        <p:nvSpPr>
          <p:cNvPr id="3" name="矩形 2"/>
          <p:cNvSpPr/>
          <p:nvPr/>
        </p:nvSpPr>
        <p:spPr>
          <a:xfrm>
            <a:off x="5111658" y="2471905"/>
            <a:ext cx="407484" cy="461665"/>
          </a:xfrm>
          <a:prstGeom prst="rect">
            <a:avLst/>
          </a:prstGeom>
        </p:spPr>
        <p:txBody>
          <a:bodyPr wrap="none">
            <a:spAutoFit/>
          </a:bodyPr>
          <a:lstStyle/>
          <a:p>
            <a:r>
              <a:rPr lang="en-US" altLang="zh-CN" sz="2400">
                <a:ea typeface="等线" panose="02010600030101010101" pitchFamily="2" charset="-122"/>
              </a:rPr>
              <a:t>A</a:t>
            </a:r>
            <a:endParaRPr lang="zh-CN" altLang="en-US"/>
          </a:p>
        </p:txBody>
      </p:sp>
    </p:spTree>
    <p:extLst>
      <p:ext uri="{BB962C8B-B14F-4D97-AF65-F5344CB8AC3E}">
        <p14:creationId xmlns:p14="http://schemas.microsoft.com/office/powerpoint/2010/main" val="19010994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539978"/>
          </a:xfrm>
        </p:spPr>
        <p:txBody>
          <a:bodyPr/>
          <a:lstStyle/>
          <a:p>
            <a:pPr>
              <a:spcAft>
                <a:spcPts val="0"/>
              </a:spcAft>
            </a:pP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小明分别用图甲和图乙的滑轮组匀速提升同一重物到相同高度，实际测量</a:t>
            </a:r>
            <a:r>
              <a:rPr lang="en-US" altLang="zh-CN" i="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kern="100"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甲</a:t>
            </a:r>
            <a:r>
              <a:rPr lang="zh-CN" altLang="en-US"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smtClean="0">
                <a:solidFill>
                  <a:srgbClr val="000000"/>
                </a:solidFill>
                <a:ea typeface="宋体" panose="02010600030101010101" pitchFamily="2" charset="-122"/>
                <a:cs typeface="Times New Roman" panose="02020603050405020304" pitchFamily="18" charset="0"/>
              </a:rPr>
              <a:t>0.58</a:t>
            </a:r>
            <a:r>
              <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kern="100"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乙</a:t>
            </a:r>
            <a:r>
              <a:rPr lang="zh-CN" altLang="en-US"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smtClean="0">
                <a:solidFill>
                  <a:srgbClr val="000000"/>
                </a:solidFill>
                <a:ea typeface="宋体" panose="02010600030101010101" pitchFamily="2" charset="-122"/>
                <a:cs typeface="Times New Roman" panose="02020603050405020304" pitchFamily="18" charset="0"/>
              </a:rPr>
              <a:t>0.4</a:t>
            </a:r>
            <a:r>
              <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 </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　　）</a:t>
            </a:r>
            <a:r>
              <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p>
          <a:p>
            <a:pPr>
              <a:spcAft>
                <a:spcPts val="0"/>
              </a:spcAft>
            </a:pPr>
            <a:endParaRPr lang="en-US" altLang="zh-CN" sz="1400"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endParaRPr lang="en-US" altLang="zh-CN" sz="1400"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endParaRPr lang="en-US" altLang="zh-CN" sz="1400"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endParaRPr lang="en-US" altLang="zh-CN" sz="1400"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endParaRPr lang="en-US" altLang="zh-CN" sz="1400"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endParaRPr lang="en-US" altLang="zh-CN" sz="1400"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endParaRPr lang="en-US" altLang="zh-CN" sz="1400"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endParaRPr lang="en-US" altLang="zh-CN" sz="1400"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endParaRPr lang="en-US" altLang="zh-CN" sz="1400"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i="1"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W</a:t>
            </a:r>
            <a:r>
              <a:rPr lang="zh-CN" altLang="zh-CN" kern="100" baseline="-25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有用</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i="1"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W</a:t>
            </a:r>
            <a:r>
              <a:rPr lang="zh-CN" altLang="zh-CN" kern="100" baseline="-25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有乙</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B</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i="1"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W</a:t>
            </a:r>
            <a:r>
              <a:rPr lang="zh-CN" altLang="zh-CN" kern="100" baseline="-25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总甲</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i="1"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W</a:t>
            </a:r>
            <a:r>
              <a:rPr lang="zh-CN" altLang="zh-CN" kern="100" baseline="-25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总乙</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C</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i="1"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η</a:t>
            </a:r>
            <a:r>
              <a:rPr lang="zh-CN" altLang="zh-CN" kern="100" baseline="-25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甲</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i="1"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η</a:t>
            </a:r>
            <a:r>
              <a:rPr lang="zh-CN" altLang="zh-CN" kern="100" baseline="-25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乙</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D</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i="1"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η</a:t>
            </a:r>
            <a:r>
              <a:rPr lang="zh-CN" altLang="zh-CN" kern="100" baseline="-25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甲</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i="1"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η</a:t>
            </a:r>
            <a:r>
              <a:rPr lang="zh-CN" altLang="zh-CN" kern="100" baseline="-250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乙</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图片 3"/>
          <p:cNvPicPr>
            <a:picLocks noChangeAspect="1"/>
          </p:cNvPicPr>
          <p:nvPr/>
        </p:nvPicPr>
        <p:blipFill>
          <a:blip r:embed="rId2"/>
          <a:stretch>
            <a:fillRect/>
          </a:stretch>
        </p:blipFill>
        <p:spPr>
          <a:xfrm>
            <a:off x="3934966" y="2060848"/>
            <a:ext cx="3499687" cy="2810503"/>
          </a:xfrm>
          <a:prstGeom prst="rect">
            <a:avLst/>
          </a:prstGeom>
        </p:spPr>
      </p:pic>
      <p:sp>
        <p:nvSpPr>
          <p:cNvPr id="7" name="矩形 6"/>
          <p:cNvSpPr/>
          <p:nvPr/>
        </p:nvSpPr>
        <p:spPr>
          <a:xfrm>
            <a:off x="4658252" y="4652952"/>
            <a:ext cx="1723549" cy="576248"/>
          </a:xfrm>
          <a:prstGeom prst="rect">
            <a:avLst/>
          </a:prstGeom>
        </p:spPr>
        <p:txBody>
          <a:bodyPr wrap="none">
            <a:spAutoFit/>
          </a:bodyPr>
          <a:lstStyle/>
          <a:p>
            <a:pPr algn="just">
              <a:lnSpc>
                <a:spcPct val="150000"/>
              </a:lnSpc>
              <a:spcAft>
                <a:spcPts val="0"/>
              </a:spcAft>
            </a:pPr>
            <a:r>
              <a:rPr lang="zh-CN" altLang="zh-CN" sz="2400" b="0" kern="100">
                <a:solidFill>
                  <a:srgbClr val="000000"/>
                </a:solidFill>
                <a:cs typeface="Times New Roman" panose="02020603050405020304" pitchFamily="18" charset="0"/>
              </a:rPr>
              <a:t>（第</a:t>
            </a:r>
            <a:r>
              <a:rPr lang="en-US" altLang="zh-CN" sz="2400" b="0" kern="100">
                <a:solidFill>
                  <a:srgbClr val="000000"/>
                </a:solidFill>
                <a:ea typeface="楷体" panose="02010609060101010101" pitchFamily="49" charset="-122"/>
                <a:cs typeface="Times New Roman" panose="02020603050405020304" pitchFamily="18" charset="0"/>
              </a:rPr>
              <a:t>12</a:t>
            </a:r>
            <a:r>
              <a:rPr lang="zh-CN" altLang="zh-CN" sz="2400" b="0" kern="100">
                <a:solidFill>
                  <a:srgbClr val="000000"/>
                </a:solidFill>
                <a:cs typeface="Times New Roman" panose="02020603050405020304" pitchFamily="18" charset="0"/>
              </a:rPr>
              <a:t>题）</a:t>
            </a:r>
            <a:endParaRPr lang="zh-CN" altLang="zh-CN" sz="1400" b="0" kern="100">
              <a:cs typeface="Times New Roman" panose="02020603050405020304" pitchFamily="18" charset="0"/>
            </a:endParaRPr>
          </a:p>
        </p:txBody>
      </p:sp>
      <p:sp>
        <p:nvSpPr>
          <p:cNvPr id="3" name="矩形 2"/>
          <p:cNvSpPr/>
          <p:nvPr/>
        </p:nvSpPr>
        <p:spPr>
          <a:xfrm>
            <a:off x="4150990" y="1472166"/>
            <a:ext cx="407484" cy="461665"/>
          </a:xfrm>
          <a:prstGeom prst="rect">
            <a:avLst/>
          </a:prstGeom>
        </p:spPr>
        <p:txBody>
          <a:bodyPr wrap="none">
            <a:spAutoFit/>
          </a:bodyPr>
          <a:lstStyle/>
          <a:p>
            <a:r>
              <a:rPr lang="en-US" altLang="zh-CN" sz="2400">
                <a:ea typeface="等线" panose="02010600030101010101" pitchFamily="2" charset="-122"/>
              </a:rPr>
              <a:t>D</a:t>
            </a:r>
            <a:endParaRPr lang="zh-CN" altLang="en-US"/>
          </a:p>
        </p:txBody>
      </p:sp>
    </p:spTree>
    <p:extLst>
      <p:ext uri="{BB962C8B-B14F-4D97-AF65-F5344CB8AC3E}">
        <p14:creationId xmlns:p14="http://schemas.microsoft.com/office/powerpoint/2010/main" val="22200920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863144"/>
          </a:xfrm>
        </p:spPr>
        <p:txBody>
          <a:bodyPr/>
          <a:lstStyle/>
          <a:p>
            <a:pPr>
              <a:spcAft>
                <a:spcPts val="0"/>
              </a:spcAft>
            </a:pP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13</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如图所示是某电热水器的简化电路，电源电压不变，定值电阻</a:t>
            </a:r>
            <a:r>
              <a:rPr lang="en-US" altLang="zh-CN" i="1"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kern="100"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en-US"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kern="100"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，它加热时有高温、中温和低温挡</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　　）</a:t>
            </a:r>
            <a:r>
              <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p>
          <a:p>
            <a:pPr>
              <a:spcAft>
                <a:spcPts val="0"/>
              </a:spcAft>
            </a:pPr>
            <a:endParaRPr lang="en-US" altLang="zh-CN" sz="1400"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endParaRPr lang="en-US" altLang="zh-CN" sz="1400"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endParaRPr lang="en-US" altLang="zh-CN" sz="1400"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endParaRPr lang="en-US" altLang="zh-CN" sz="1400"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endParaRPr lang="en-US" altLang="zh-CN" sz="1400"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endParaRPr lang="en-US" altLang="zh-CN" sz="1400"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endParaRPr lang="en-US" altLang="zh-CN" sz="1400"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endParaRPr lang="en-US" altLang="zh-CN" sz="1400"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endParaRPr lang="en-US" altLang="zh-CN" sz="1400"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endParaRPr lang="en-US" altLang="zh-CN" sz="1400"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开关</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S</a:t>
            </a:r>
            <a:r>
              <a:rPr lang="en-US" altLang="zh-CN" kern="100" baseline="-25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1</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闭合、</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S</a:t>
            </a:r>
            <a:r>
              <a:rPr lang="en-US" altLang="zh-CN" kern="100" baseline="-25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2</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接</a:t>
            </a:r>
            <a:r>
              <a:rPr lang="en-US" altLang="zh-CN" i="1"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是中温挡</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B</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开关</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S</a:t>
            </a:r>
            <a:r>
              <a:rPr lang="en-US" altLang="zh-CN" kern="100" baseline="-25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1</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闭合、</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S</a:t>
            </a:r>
            <a:r>
              <a:rPr lang="en-US" altLang="zh-CN" kern="100" baseline="-25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2</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接</a:t>
            </a:r>
            <a:r>
              <a:rPr lang="en-US" altLang="zh-CN" i="1"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b</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是高温挡</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C</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中温与低温挡的功率之比为</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4</a:t>
            </a:r>
            <a:r>
              <a:rPr lang="zh-CN" altLang="zh-CN" kern="10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1</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D</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高温与低温挡的功率之比为</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4</a:t>
            </a:r>
            <a:r>
              <a:rPr lang="zh-CN" altLang="zh-CN" kern="10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1</a:t>
            </a:r>
            <a:endParaRPr lang="zh-CN" altLang="en-US"/>
          </a:p>
        </p:txBody>
      </p:sp>
      <p:pic>
        <p:nvPicPr>
          <p:cNvPr id="3" name="图片 2"/>
          <p:cNvPicPr>
            <a:picLocks noChangeAspect="1"/>
          </p:cNvPicPr>
          <p:nvPr/>
        </p:nvPicPr>
        <p:blipFill>
          <a:blip r:embed="rId2"/>
          <a:stretch>
            <a:fillRect/>
          </a:stretch>
        </p:blipFill>
        <p:spPr>
          <a:xfrm>
            <a:off x="4871070" y="2132856"/>
            <a:ext cx="2850681" cy="2347968"/>
          </a:xfrm>
          <a:prstGeom prst="rect">
            <a:avLst/>
          </a:prstGeom>
        </p:spPr>
      </p:pic>
      <p:sp>
        <p:nvSpPr>
          <p:cNvPr id="4" name="矩形 3"/>
          <p:cNvSpPr/>
          <p:nvPr/>
        </p:nvSpPr>
        <p:spPr>
          <a:xfrm>
            <a:off x="5522348" y="4602379"/>
            <a:ext cx="1723549" cy="576248"/>
          </a:xfrm>
          <a:prstGeom prst="rect">
            <a:avLst/>
          </a:prstGeom>
        </p:spPr>
        <p:txBody>
          <a:bodyPr wrap="none">
            <a:spAutoFit/>
          </a:bodyPr>
          <a:lstStyle/>
          <a:p>
            <a:pPr algn="just">
              <a:lnSpc>
                <a:spcPct val="150000"/>
              </a:lnSpc>
              <a:spcAft>
                <a:spcPts val="0"/>
              </a:spcAft>
            </a:pPr>
            <a:r>
              <a:rPr lang="zh-CN" altLang="zh-CN" sz="2400" b="0" kern="100">
                <a:solidFill>
                  <a:srgbClr val="000000"/>
                </a:solidFill>
                <a:cs typeface="Times New Roman" panose="02020603050405020304" pitchFamily="18" charset="0"/>
              </a:rPr>
              <a:t>（第</a:t>
            </a:r>
            <a:r>
              <a:rPr lang="en-US" altLang="zh-CN" sz="2400" b="0" kern="100">
                <a:solidFill>
                  <a:srgbClr val="000000"/>
                </a:solidFill>
                <a:cs typeface="Times New Roman" panose="02020603050405020304" pitchFamily="18" charset="0"/>
              </a:rPr>
              <a:t>13</a:t>
            </a:r>
            <a:r>
              <a:rPr lang="zh-CN" altLang="zh-CN" sz="2400" b="0" kern="100">
                <a:solidFill>
                  <a:srgbClr val="000000"/>
                </a:solidFill>
                <a:cs typeface="Times New Roman" panose="02020603050405020304" pitchFamily="18" charset="0"/>
              </a:rPr>
              <a:t>题）</a:t>
            </a:r>
            <a:endParaRPr lang="zh-CN" altLang="zh-CN" sz="1400" b="0" kern="100">
              <a:cs typeface="Times New Roman" panose="02020603050405020304" pitchFamily="18" charset="0"/>
            </a:endParaRPr>
          </a:p>
        </p:txBody>
      </p:sp>
      <p:sp>
        <p:nvSpPr>
          <p:cNvPr id="5" name="矩形 4"/>
          <p:cNvSpPr/>
          <p:nvPr/>
        </p:nvSpPr>
        <p:spPr>
          <a:xfrm>
            <a:off x="4367014" y="1412776"/>
            <a:ext cx="407484" cy="461665"/>
          </a:xfrm>
          <a:prstGeom prst="rect">
            <a:avLst/>
          </a:prstGeom>
        </p:spPr>
        <p:txBody>
          <a:bodyPr wrap="none">
            <a:spAutoFit/>
          </a:bodyPr>
          <a:lstStyle/>
          <a:p>
            <a:r>
              <a:rPr lang="en-US" altLang="zh-CN" sz="2400">
                <a:ea typeface="等线" panose="02010600030101010101" pitchFamily="2" charset="-122"/>
              </a:rPr>
              <a:t>D</a:t>
            </a:r>
            <a:endParaRPr lang="zh-CN" altLang="en-US"/>
          </a:p>
        </p:txBody>
      </p:sp>
    </p:spTree>
    <p:extLst>
      <p:ext uri="{BB962C8B-B14F-4D97-AF65-F5344CB8AC3E}">
        <p14:creationId xmlns:p14="http://schemas.microsoft.com/office/powerpoint/2010/main" val="19684058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78313"/>
          </a:xfrm>
        </p:spPr>
        <p:txBody>
          <a:bodyPr/>
          <a:lstStyle/>
          <a:p>
            <a:pPr>
              <a:spcAft>
                <a:spcPts val="0"/>
              </a:spcAft>
            </a:pP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14</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如图甲所示，柱形薄壁容器重为</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 N</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、底面积为</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50 cm</a:t>
            </a:r>
            <a:r>
              <a:rPr lang="en-US" altLang="zh-CN" kern="100"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，装有</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 cm</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深的水，数显式推拉测力计的细杆下固定了底面积为</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 cm</a:t>
            </a:r>
            <a:r>
              <a:rPr lang="en-US" altLang="zh-CN" kern="100"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的柱形物块，物块下表面与水面相平，测力计示数为</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N</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当物块缓慢下降</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 cm</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时，测力计示数恰为</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 N</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图乙</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使物块继续向下运动至上表面与水面相平（</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水未溢出</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），测力计的示数为</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1</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N</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图丙</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下列说法正确的是（　　）</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测力计示数为</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0</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时物块所受浮力为</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2 N</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B</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该物块的密度为</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0</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5 g/cm</a:t>
            </a:r>
            <a:r>
              <a:rPr lang="en-US" altLang="zh-CN" kern="100" baseline="30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3</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C</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图乙中水对容器底部的压强为</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2300 Pa</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D</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图丙中容器对桌面的压强为</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3200 </a:t>
            </a:r>
            <a:r>
              <a:rPr lang="en-US"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Pa</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6383238" y="3068960"/>
            <a:ext cx="4576788" cy="2472193"/>
          </a:xfrm>
          <a:prstGeom prst="rect">
            <a:avLst/>
          </a:prstGeom>
        </p:spPr>
      </p:pic>
      <p:sp>
        <p:nvSpPr>
          <p:cNvPr id="4" name="矩形 3"/>
          <p:cNvSpPr/>
          <p:nvPr/>
        </p:nvSpPr>
        <p:spPr>
          <a:xfrm>
            <a:off x="7809857" y="5501267"/>
            <a:ext cx="1723549" cy="576248"/>
          </a:xfrm>
          <a:prstGeom prst="rect">
            <a:avLst/>
          </a:prstGeom>
        </p:spPr>
        <p:txBody>
          <a:bodyPr wrap="none">
            <a:spAutoFit/>
          </a:bodyPr>
          <a:lstStyle/>
          <a:p>
            <a:pPr algn="just">
              <a:lnSpc>
                <a:spcPct val="150000"/>
              </a:lnSpc>
              <a:spcAft>
                <a:spcPts val="0"/>
              </a:spcAft>
            </a:pPr>
            <a:r>
              <a:rPr lang="zh-CN" altLang="zh-CN" sz="2400" b="0" kern="100">
                <a:solidFill>
                  <a:srgbClr val="000000"/>
                </a:solidFill>
                <a:cs typeface="Times New Roman" panose="02020603050405020304" pitchFamily="18" charset="0"/>
              </a:rPr>
              <a:t>（第</a:t>
            </a:r>
            <a:r>
              <a:rPr lang="en-US" altLang="zh-CN" sz="2400" b="0" kern="100">
                <a:solidFill>
                  <a:srgbClr val="000000"/>
                </a:solidFill>
                <a:ea typeface="楷体" panose="02010609060101010101" pitchFamily="49" charset="-122"/>
                <a:cs typeface="Times New Roman" panose="02020603050405020304" pitchFamily="18" charset="0"/>
              </a:rPr>
              <a:t>14</a:t>
            </a:r>
            <a:r>
              <a:rPr lang="zh-CN" altLang="zh-CN" sz="2400" b="0" kern="100">
                <a:solidFill>
                  <a:srgbClr val="000000"/>
                </a:solidFill>
                <a:cs typeface="Times New Roman" panose="02020603050405020304" pitchFamily="18" charset="0"/>
              </a:rPr>
              <a:t>题）</a:t>
            </a:r>
            <a:endParaRPr lang="zh-CN" altLang="zh-CN" sz="1400" b="0" kern="100">
              <a:cs typeface="Times New Roman" panose="02020603050405020304" pitchFamily="18" charset="0"/>
            </a:endParaRPr>
          </a:p>
        </p:txBody>
      </p:sp>
      <p:sp>
        <p:nvSpPr>
          <p:cNvPr id="5" name="矩形 4"/>
          <p:cNvSpPr/>
          <p:nvPr/>
        </p:nvSpPr>
        <p:spPr>
          <a:xfrm>
            <a:off x="2062758" y="3098789"/>
            <a:ext cx="389850" cy="461665"/>
          </a:xfrm>
          <a:prstGeom prst="rect">
            <a:avLst/>
          </a:prstGeom>
        </p:spPr>
        <p:txBody>
          <a:bodyPr wrap="none">
            <a:spAutoFit/>
          </a:bodyPr>
          <a:lstStyle/>
          <a:p>
            <a:r>
              <a:rPr lang="en-US" altLang="zh-CN" sz="2400">
                <a:ea typeface="等线" panose="02010600030101010101" pitchFamily="2" charset="-122"/>
              </a:rPr>
              <a:t>B</a:t>
            </a:r>
            <a:endParaRPr lang="zh-CN" altLang="en-US"/>
          </a:p>
        </p:txBody>
      </p:sp>
    </p:spTree>
    <p:extLst>
      <p:ext uri="{BB962C8B-B14F-4D97-AF65-F5344CB8AC3E}">
        <p14:creationId xmlns:p14="http://schemas.microsoft.com/office/powerpoint/2010/main" val="20819300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a:spcAft>
                <a:spcPts val="0"/>
              </a:spcAft>
            </a:pPr>
            <a:r>
              <a:rPr lang="zh-CN" altLang="zh-CN" b="1"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二、 填空题</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本大题共</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5</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小题</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共</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14</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15</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月，我国有</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人造太阳</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之称的全超导托卡马克核聚变实验装置（</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EAST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）创造新的世界纪录，首次实现</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亿摄氏度、</a:t>
            </a:r>
            <a:r>
              <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1 066</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秒高约束模式等离子体运行</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人造太阳</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模拟了太阳的核</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____________</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聚变</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裂变</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）反应原理，释放巨大能量</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目前核电站反应堆释放的核能是</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________________</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可再生</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不可再生</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）能源</a:t>
            </a:r>
            <a:r>
              <a:rPr lang="en-US" altLang="zh-CN"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3862958" y="2478725"/>
            <a:ext cx="803425" cy="461665"/>
          </a:xfrm>
          <a:prstGeom prst="rect">
            <a:avLst/>
          </a:prstGeom>
        </p:spPr>
        <p:txBody>
          <a:bodyPr wrap="none">
            <a:spAutoFit/>
          </a:bodyPr>
          <a:lstStyle/>
          <a:p>
            <a:r>
              <a:rPr lang="zh-CN" altLang="zh-CN" sz="2400">
                <a:ea typeface="黑体" panose="02010609060101010101" pitchFamily="49" charset="-122"/>
                <a:cs typeface="Times New Roman" panose="02020603050405020304" pitchFamily="18" charset="0"/>
              </a:rPr>
              <a:t>聚变</a:t>
            </a:r>
            <a:endParaRPr lang="zh-CN" altLang="en-US"/>
          </a:p>
        </p:txBody>
      </p:sp>
      <p:sp>
        <p:nvSpPr>
          <p:cNvPr id="4" name="矩形 3"/>
          <p:cNvSpPr/>
          <p:nvPr/>
        </p:nvSpPr>
        <p:spPr>
          <a:xfrm>
            <a:off x="5951190" y="3025830"/>
            <a:ext cx="1731564" cy="461665"/>
          </a:xfrm>
          <a:prstGeom prst="rect">
            <a:avLst/>
          </a:prstGeom>
        </p:spPr>
        <p:txBody>
          <a:bodyPr wrap="none">
            <a:spAutoFit/>
          </a:bodyPr>
          <a:lstStyle/>
          <a:p>
            <a:r>
              <a:rPr lang="zh-CN" altLang="zh-CN" sz="2400">
                <a:ea typeface="黑体" panose="02010609060101010101" pitchFamily="49" charset="-122"/>
                <a:cs typeface="Times New Roman" panose="02020603050405020304" pitchFamily="18" charset="0"/>
              </a:rPr>
              <a:t>不可再生　</a:t>
            </a:r>
            <a:endParaRPr lang="zh-CN" altLang="en-US"/>
          </a:p>
        </p:txBody>
      </p:sp>
    </p:spTree>
    <p:extLst>
      <p:ext uri="{BB962C8B-B14F-4D97-AF65-F5344CB8AC3E}">
        <p14:creationId xmlns:p14="http://schemas.microsoft.com/office/powerpoint/2010/main" val="20962797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684244"/>
          </a:xfrm>
        </p:spPr>
        <p:txBody>
          <a:bodyPr/>
          <a:lstStyle/>
          <a:p>
            <a:pPr>
              <a:spcAft>
                <a:spcPts val="0"/>
              </a:spcAft>
            </a:pP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16</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雾炮</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车喷出的水雾与空气中的粉尘颗粒物发生碰撞并吸附，可以抑制扬尘降低</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PM</a:t>
            </a:r>
            <a:r>
              <a:rPr lang="en-US" altLang="zh-CN" kern="100">
                <a:solidFill>
                  <a:srgbClr val="000000"/>
                </a:solidFill>
                <a:ea typeface="宋体" panose="02010600030101010101" pitchFamily="2" charset="-122"/>
                <a:cs typeface="Times New Roman" panose="02020603050405020304" pitchFamily="18" charset="0"/>
              </a:rPr>
              <a:t>2.5</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值；同时，利用水蒸发时需要</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热，可以降低环境温度；迎着阳光，还看到绚烂的彩虹，这是光的</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____________</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现象</a:t>
            </a:r>
            <a:r>
              <a:rPr lang="en-US" altLang="zh-CN"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5306324" y="5335335"/>
            <a:ext cx="1723549" cy="576248"/>
          </a:xfrm>
          <a:prstGeom prst="rect">
            <a:avLst/>
          </a:prstGeom>
        </p:spPr>
        <p:txBody>
          <a:bodyPr wrap="none">
            <a:spAutoFit/>
          </a:bodyPr>
          <a:lstStyle/>
          <a:p>
            <a:pPr algn="just">
              <a:lnSpc>
                <a:spcPct val="150000"/>
              </a:lnSpc>
              <a:spcAft>
                <a:spcPts val="0"/>
              </a:spcAft>
            </a:pPr>
            <a:r>
              <a:rPr lang="zh-CN" altLang="zh-CN" sz="2400" b="0" kern="100">
                <a:solidFill>
                  <a:srgbClr val="000000"/>
                </a:solidFill>
                <a:cs typeface="Times New Roman" panose="02020603050405020304" pitchFamily="18" charset="0"/>
              </a:rPr>
              <a:t>（第</a:t>
            </a:r>
            <a:r>
              <a:rPr lang="en-US" altLang="zh-CN" sz="2400" b="0" kern="100">
                <a:solidFill>
                  <a:srgbClr val="000000"/>
                </a:solidFill>
                <a:cs typeface="Times New Roman" panose="02020603050405020304" pitchFamily="18" charset="0"/>
              </a:rPr>
              <a:t>16</a:t>
            </a:r>
            <a:r>
              <a:rPr lang="zh-CN" altLang="zh-CN" sz="2400" b="0" kern="100">
                <a:solidFill>
                  <a:srgbClr val="000000"/>
                </a:solidFill>
                <a:cs typeface="Times New Roman" panose="02020603050405020304" pitchFamily="18" charset="0"/>
              </a:rPr>
              <a:t>题）</a:t>
            </a:r>
            <a:endParaRPr lang="zh-CN" altLang="zh-CN" sz="1400" b="0" kern="100">
              <a:cs typeface="Times New Roman" panose="02020603050405020304" pitchFamily="18" charset="0"/>
            </a:endParaRPr>
          </a:p>
        </p:txBody>
      </p:sp>
      <p:pic>
        <p:nvPicPr>
          <p:cNvPr id="5" name="图片 4"/>
          <p:cNvPicPr>
            <a:picLocks noChangeAspect="1"/>
          </p:cNvPicPr>
          <p:nvPr/>
        </p:nvPicPr>
        <p:blipFill>
          <a:blip r:embed="rId2"/>
          <a:stretch>
            <a:fillRect/>
          </a:stretch>
        </p:blipFill>
        <p:spPr>
          <a:xfrm>
            <a:off x="4794451" y="2582519"/>
            <a:ext cx="2747294" cy="2644959"/>
          </a:xfrm>
          <a:prstGeom prst="rect">
            <a:avLst/>
          </a:prstGeom>
        </p:spPr>
      </p:pic>
      <p:sp>
        <p:nvSpPr>
          <p:cNvPr id="3" name="矩形 2"/>
          <p:cNvSpPr/>
          <p:nvPr/>
        </p:nvSpPr>
        <p:spPr>
          <a:xfrm>
            <a:off x="7175326" y="1385690"/>
            <a:ext cx="494046" cy="461665"/>
          </a:xfrm>
          <a:prstGeom prst="rect">
            <a:avLst/>
          </a:prstGeom>
        </p:spPr>
        <p:txBody>
          <a:bodyPr wrap="none">
            <a:spAutoFit/>
          </a:bodyPr>
          <a:lstStyle/>
          <a:p>
            <a:r>
              <a:rPr lang="zh-CN" altLang="zh-CN" sz="2400">
                <a:ea typeface="黑体" panose="02010609060101010101" pitchFamily="49" charset="-122"/>
                <a:cs typeface="Times New Roman" panose="02020603050405020304" pitchFamily="18" charset="0"/>
              </a:rPr>
              <a:t>吸</a:t>
            </a:r>
            <a:endParaRPr lang="zh-CN" altLang="en-US"/>
          </a:p>
        </p:txBody>
      </p:sp>
      <p:sp>
        <p:nvSpPr>
          <p:cNvPr id="6" name="矩形 5"/>
          <p:cNvSpPr/>
          <p:nvPr/>
        </p:nvSpPr>
        <p:spPr>
          <a:xfrm>
            <a:off x="6199661" y="1926931"/>
            <a:ext cx="1112805" cy="461665"/>
          </a:xfrm>
          <a:prstGeom prst="rect">
            <a:avLst/>
          </a:prstGeom>
        </p:spPr>
        <p:txBody>
          <a:bodyPr wrap="none">
            <a:spAutoFit/>
          </a:bodyPr>
          <a:lstStyle/>
          <a:p>
            <a:r>
              <a:rPr lang="zh-CN" altLang="zh-CN" sz="2400">
                <a:ea typeface="黑体" panose="02010609060101010101" pitchFamily="49" charset="-122"/>
                <a:cs typeface="Times New Roman" panose="02020603050405020304" pitchFamily="18" charset="0"/>
              </a:rPr>
              <a:t>　色散</a:t>
            </a:r>
            <a:endParaRPr lang="zh-CN" altLang="en-US"/>
          </a:p>
        </p:txBody>
      </p:sp>
    </p:spTree>
    <p:extLst>
      <p:ext uri="{BB962C8B-B14F-4D97-AF65-F5344CB8AC3E}">
        <p14:creationId xmlns:p14="http://schemas.microsoft.com/office/powerpoint/2010/main" val="35067476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6"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792239"/>
          </a:xfrm>
        </p:spPr>
        <p:txBody>
          <a:bodyPr/>
          <a:lstStyle/>
          <a:p>
            <a:pPr>
              <a:spcAft>
                <a:spcPts val="0"/>
              </a:spcAft>
            </a:pP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17</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抖空竹是中国传统游戏（</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图甲</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），早在宋代的《梦粱录》中便有详细记载</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空竹以竹木制成，外侧分布着若干方形哨口（</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图乙</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），哨口内藏有大小各异的气腔（</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图丙</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），空竹转动时发出悦耳的嗡嗡声</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玩家操控绳索，可让空竹做多样动作，尽显物理之美</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）抖动空竹转动时，空竹发出嗡嗡声是由于气腔内的空气</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____________</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产生的，转动的越快，发出声音的音调越</a:t>
            </a:r>
            <a:r>
              <a:rPr lang="en-US" altLang="zh-CN" kern="1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a:t>
            </a:r>
            <a:r>
              <a:rPr lang="en-US" altLang="zh-CN"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1437059" y="3509868"/>
            <a:ext cx="9333437" cy="2743256"/>
          </a:xfrm>
          <a:prstGeom prst="rect">
            <a:avLst/>
          </a:prstGeom>
        </p:spPr>
      </p:pic>
      <p:sp>
        <p:nvSpPr>
          <p:cNvPr id="4" name="矩形 3"/>
          <p:cNvSpPr/>
          <p:nvPr/>
        </p:nvSpPr>
        <p:spPr>
          <a:xfrm>
            <a:off x="5090300" y="5929958"/>
            <a:ext cx="1723549" cy="576248"/>
          </a:xfrm>
          <a:prstGeom prst="rect">
            <a:avLst/>
          </a:prstGeom>
        </p:spPr>
        <p:txBody>
          <a:bodyPr wrap="none">
            <a:spAutoFit/>
          </a:bodyPr>
          <a:lstStyle/>
          <a:p>
            <a:pPr algn="just">
              <a:lnSpc>
                <a:spcPct val="150000"/>
              </a:lnSpc>
              <a:spcAft>
                <a:spcPts val="0"/>
              </a:spcAft>
            </a:pPr>
            <a:r>
              <a:rPr lang="zh-CN" altLang="zh-CN" sz="2400" b="0" kern="100">
                <a:solidFill>
                  <a:srgbClr val="000000"/>
                </a:solidFill>
                <a:cs typeface="Times New Roman" panose="02020603050405020304" pitchFamily="18" charset="0"/>
              </a:rPr>
              <a:t>（第</a:t>
            </a:r>
            <a:r>
              <a:rPr lang="en-US" altLang="zh-CN" sz="2400" b="0" kern="100">
                <a:solidFill>
                  <a:srgbClr val="000000"/>
                </a:solidFill>
                <a:ea typeface="楷体" panose="02010609060101010101" pitchFamily="49" charset="-122"/>
                <a:cs typeface="Times New Roman" panose="02020603050405020304" pitchFamily="18" charset="0"/>
              </a:rPr>
              <a:t>17</a:t>
            </a:r>
            <a:r>
              <a:rPr lang="zh-CN" altLang="zh-CN" sz="2400" b="0" kern="100">
                <a:solidFill>
                  <a:srgbClr val="000000"/>
                </a:solidFill>
                <a:cs typeface="Times New Roman" panose="02020603050405020304" pitchFamily="18" charset="0"/>
              </a:rPr>
              <a:t>题）</a:t>
            </a:r>
            <a:endParaRPr lang="zh-CN" altLang="zh-CN" sz="1400" b="0" kern="100">
              <a:cs typeface="Times New Roman" panose="02020603050405020304" pitchFamily="18" charset="0"/>
            </a:endParaRPr>
          </a:p>
        </p:txBody>
      </p:sp>
      <p:sp>
        <p:nvSpPr>
          <p:cNvPr id="5" name="矩形 4"/>
          <p:cNvSpPr/>
          <p:nvPr/>
        </p:nvSpPr>
        <p:spPr>
          <a:xfrm>
            <a:off x="8831510" y="2463279"/>
            <a:ext cx="1112805" cy="461665"/>
          </a:xfrm>
          <a:prstGeom prst="rect">
            <a:avLst/>
          </a:prstGeom>
        </p:spPr>
        <p:txBody>
          <a:bodyPr wrap="none">
            <a:spAutoFit/>
          </a:bodyPr>
          <a:lstStyle/>
          <a:p>
            <a:r>
              <a:rPr lang="zh-CN" altLang="zh-CN" sz="2400">
                <a:ea typeface="黑体" panose="02010609060101010101" pitchFamily="49" charset="-122"/>
                <a:cs typeface="Times New Roman" panose="02020603050405020304" pitchFamily="18" charset="0"/>
              </a:rPr>
              <a:t>　振动</a:t>
            </a:r>
            <a:endParaRPr lang="zh-CN" altLang="en-US"/>
          </a:p>
        </p:txBody>
      </p:sp>
      <p:sp>
        <p:nvSpPr>
          <p:cNvPr id="6" name="矩形 5"/>
          <p:cNvSpPr/>
          <p:nvPr/>
        </p:nvSpPr>
        <p:spPr>
          <a:xfrm>
            <a:off x="5375126" y="2892028"/>
            <a:ext cx="803425" cy="646331"/>
          </a:xfrm>
          <a:prstGeom prst="rect">
            <a:avLst/>
          </a:prstGeom>
        </p:spPr>
        <p:txBody>
          <a:bodyPr wrap="none">
            <a:spAutoFit/>
          </a:bodyPr>
          <a:lstStyle/>
          <a:p>
            <a:pPr algn="just">
              <a:lnSpc>
                <a:spcPct val="150000"/>
              </a:lnSpc>
              <a:spcAft>
                <a:spcPts val="0"/>
              </a:spcAft>
            </a:pPr>
            <a:r>
              <a:rPr lang="zh-CN" altLang="zh-CN" sz="2400" kern="100">
                <a:ea typeface="黑体" panose="02010609060101010101" pitchFamily="49" charset="-122"/>
                <a:cs typeface="Times New Roman" panose="02020603050405020304" pitchFamily="18" charset="0"/>
              </a:rPr>
              <a:t>高　</a:t>
            </a:r>
            <a:endParaRPr lang="zh-CN" altLang="zh-CN" sz="1400" kern="100">
              <a:cs typeface="Times New Roman" panose="02020603050405020304" pitchFamily="18" charset="0"/>
            </a:endParaRPr>
          </a:p>
        </p:txBody>
      </p:sp>
    </p:spTree>
    <p:extLst>
      <p:ext uri="{BB962C8B-B14F-4D97-AF65-F5344CB8AC3E}">
        <p14:creationId xmlns:p14="http://schemas.microsoft.com/office/powerpoint/2010/main" val="36807717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238241"/>
          </a:xfrm>
        </p:spPr>
        <p:txBody>
          <a:bodyPr/>
          <a:lstStyle/>
          <a:p>
            <a:pPr>
              <a:spcAft>
                <a:spcPts val="0"/>
              </a:spcAft>
            </a:pPr>
            <a:r>
              <a:rPr lang="zh-CN"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）当空竹被抛向高处的过程中，空竹的</a:t>
            </a:r>
            <a:r>
              <a:rPr lang="en-US" altLang="zh-CN" kern="1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a:t>
            </a:r>
            <a:r>
              <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a:t>
            </a:r>
            <a:r>
              <a:rPr lang="en-US"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____</a:t>
            </a:r>
            <a:r>
              <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____</a:t>
            </a:r>
            <a:r>
              <a:rPr lang="en-US" altLang="zh-CN" kern="1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a:t>
            </a:r>
            <a:r>
              <a:rPr lang="zh-CN"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能逐渐减小，重力势能逐渐</a:t>
            </a:r>
            <a:r>
              <a:rPr lang="en-US" altLang="zh-CN" kern="1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____________</a:t>
            </a:r>
            <a:r>
              <a:rPr lang="zh-CN"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；到达最高处，空竹处于</a:t>
            </a:r>
            <a:r>
              <a:rPr lang="en-US" altLang="zh-CN" kern="1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______________</a:t>
            </a:r>
            <a:r>
              <a:rPr lang="zh-CN"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a:t>
            </a:r>
            <a:r>
              <a:rPr lang="en-US" altLang="zh-CN"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平衡</a:t>
            </a:r>
            <a:r>
              <a:rPr lang="en-US" altLang="zh-CN"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非平衡</a:t>
            </a:r>
            <a:r>
              <a:rPr lang="en-US" altLang="zh-CN"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）状态</a:t>
            </a:r>
            <a:r>
              <a:rPr lang="en-US" altLang="zh-CN"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kern="100" smtClean="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）停止抖动绳子，空竹仍能持续转动一段时间，这是由于空竹具有</a:t>
            </a:r>
            <a:r>
              <a:rPr lang="en-US" altLang="zh-CN" kern="1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____________</a:t>
            </a:r>
            <a:r>
              <a:rPr lang="en-US" altLang="zh-CN"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1342678" y="2984361"/>
            <a:ext cx="9333437" cy="2743256"/>
          </a:xfrm>
          <a:prstGeom prst="rect">
            <a:avLst/>
          </a:prstGeom>
        </p:spPr>
      </p:pic>
      <p:sp>
        <p:nvSpPr>
          <p:cNvPr id="4" name="矩形 3"/>
          <p:cNvSpPr/>
          <p:nvPr/>
        </p:nvSpPr>
        <p:spPr>
          <a:xfrm>
            <a:off x="4995919" y="5404451"/>
            <a:ext cx="1723549" cy="576248"/>
          </a:xfrm>
          <a:prstGeom prst="rect">
            <a:avLst/>
          </a:prstGeom>
        </p:spPr>
        <p:txBody>
          <a:bodyPr wrap="none">
            <a:spAutoFit/>
          </a:bodyPr>
          <a:lstStyle/>
          <a:p>
            <a:pPr algn="just">
              <a:lnSpc>
                <a:spcPct val="150000"/>
              </a:lnSpc>
              <a:spcAft>
                <a:spcPts val="0"/>
              </a:spcAft>
            </a:pPr>
            <a:r>
              <a:rPr lang="zh-CN" altLang="zh-CN" sz="2400" b="0" kern="100">
                <a:solidFill>
                  <a:srgbClr val="000000"/>
                </a:solidFill>
                <a:cs typeface="Times New Roman" panose="02020603050405020304" pitchFamily="18" charset="0"/>
              </a:rPr>
              <a:t>（第</a:t>
            </a:r>
            <a:r>
              <a:rPr lang="en-US" altLang="zh-CN" sz="2400" b="0" kern="100">
                <a:solidFill>
                  <a:srgbClr val="000000"/>
                </a:solidFill>
                <a:ea typeface="楷体" panose="02010609060101010101" pitchFamily="49" charset="-122"/>
                <a:cs typeface="Times New Roman" panose="02020603050405020304" pitchFamily="18" charset="0"/>
              </a:rPr>
              <a:t>17</a:t>
            </a:r>
            <a:r>
              <a:rPr lang="zh-CN" altLang="zh-CN" sz="2400" b="0" kern="100">
                <a:solidFill>
                  <a:srgbClr val="000000"/>
                </a:solidFill>
                <a:cs typeface="Times New Roman" panose="02020603050405020304" pitchFamily="18" charset="0"/>
              </a:rPr>
              <a:t>题）</a:t>
            </a:r>
            <a:endParaRPr lang="zh-CN" altLang="zh-CN" sz="1400" b="0" kern="100">
              <a:cs typeface="Times New Roman" panose="02020603050405020304" pitchFamily="18" charset="0"/>
            </a:endParaRPr>
          </a:p>
        </p:txBody>
      </p:sp>
      <p:sp>
        <p:nvSpPr>
          <p:cNvPr id="6" name="矩形 5"/>
          <p:cNvSpPr/>
          <p:nvPr/>
        </p:nvSpPr>
        <p:spPr>
          <a:xfrm>
            <a:off x="6739772" y="718197"/>
            <a:ext cx="1731564" cy="646331"/>
          </a:xfrm>
          <a:prstGeom prst="rect">
            <a:avLst/>
          </a:prstGeom>
        </p:spPr>
        <p:txBody>
          <a:bodyPr wrap="none">
            <a:spAutoFit/>
          </a:bodyPr>
          <a:lstStyle/>
          <a:p>
            <a:pPr algn="just">
              <a:lnSpc>
                <a:spcPct val="150000"/>
              </a:lnSpc>
              <a:spcAft>
                <a:spcPts val="0"/>
              </a:spcAft>
            </a:pPr>
            <a:r>
              <a:rPr lang="zh-CN" altLang="zh-CN" sz="2400" kern="100">
                <a:ea typeface="黑体" panose="02010609060101010101" pitchFamily="49" charset="-122"/>
                <a:cs typeface="Times New Roman" panose="02020603050405020304" pitchFamily="18" charset="0"/>
              </a:rPr>
              <a:t>动</a:t>
            </a:r>
            <a:r>
              <a:rPr lang="zh-CN" altLang="zh-CN" sz="2400" kern="100">
                <a:cs typeface="Times New Roman" panose="02020603050405020304" pitchFamily="18" charset="0"/>
              </a:rPr>
              <a:t>（</a:t>
            </a:r>
            <a:r>
              <a:rPr lang="zh-CN" altLang="zh-CN" sz="2400" kern="100">
                <a:ea typeface="楷体" panose="02010609060101010101" pitchFamily="49" charset="-122"/>
                <a:cs typeface="Times New Roman" panose="02020603050405020304" pitchFamily="18" charset="0"/>
              </a:rPr>
              <a:t>机械</a:t>
            </a:r>
            <a:r>
              <a:rPr lang="zh-CN" altLang="zh-CN" sz="2400" kern="100">
                <a:cs typeface="Times New Roman" panose="02020603050405020304" pitchFamily="18" charset="0"/>
              </a:rPr>
              <a:t>）</a:t>
            </a:r>
            <a:endParaRPr lang="zh-CN" altLang="zh-CN" sz="1400" kern="100">
              <a:cs typeface="Times New Roman" panose="02020603050405020304" pitchFamily="18" charset="0"/>
            </a:endParaRPr>
          </a:p>
        </p:txBody>
      </p:sp>
      <p:sp>
        <p:nvSpPr>
          <p:cNvPr id="7" name="矩形 6"/>
          <p:cNvSpPr/>
          <p:nvPr/>
        </p:nvSpPr>
        <p:spPr>
          <a:xfrm>
            <a:off x="1774726" y="1330975"/>
            <a:ext cx="1112805" cy="461665"/>
          </a:xfrm>
          <a:prstGeom prst="rect">
            <a:avLst/>
          </a:prstGeom>
        </p:spPr>
        <p:txBody>
          <a:bodyPr wrap="none">
            <a:spAutoFit/>
          </a:bodyPr>
          <a:lstStyle/>
          <a:p>
            <a:r>
              <a:rPr lang="zh-CN" altLang="zh-CN" sz="2400">
                <a:ea typeface="黑体" panose="02010609060101010101" pitchFamily="49" charset="-122"/>
                <a:cs typeface="Times New Roman" panose="02020603050405020304" pitchFamily="18" charset="0"/>
              </a:rPr>
              <a:t>增大　</a:t>
            </a:r>
            <a:endParaRPr lang="zh-CN" altLang="en-US"/>
          </a:p>
        </p:txBody>
      </p:sp>
      <p:sp>
        <p:nvSpPr>
          <p:cNvPr id="8" name="矩形 7"/>
          <p:cNvSpPr/>
          <p:nvPr/>
        </p:nvSpPr>
        <p:spPr>
          <a:xfrm>
            <a:off x="7049151" y="1364528"/>
            <a:ext cx="1112805" cy="461665"/>
          </a:xfrm>
          <a:prstGeom prst="rect">
            <a:avLst/>
          </a:prstGeom>
        </p:spPr>
        <p:txBody>
          <a:bodyPr wrap="none">
            <a:spAutoFit/>
          </a:bodyPr>
          <a:lstStyle/>
          <a:p>
            <a:r>
              <a:rPr lang="zh-CN" altLang="zh-CN" sz="2400">
                <a:ea typeface="黑体" panose="02010609060101010101" pitchFamily="49" charset="-122"/>
                <a:cs typeface="Times New Roman" panose="02020603050405020304" pitchFamily="18" charset="0"/>
              </a:rPr>
              <a:t>非平衡</a:t>
            </a:r>
            <a:endParaRPr lang="zh-CN" altLang="en-US"/>
          </a:p>
        </p:txBody>
      </p:sp>
      <p:sp>
        <p:nvSpPr>
          <p:cNvPr id="9" name="矩形 8"/>
          <p:cNvSpPr/>
          <p:nvPr/>
        </p:nvSpPr>
        <p:spPr>
          <a:xfrm>
            <a:off x="10271670" y="2463279"/>
            <a:ext cx="1112805" cy="461665"/>
          </a:xfrm>
          <a:prstGeom prst="rect">
            <a:avLst/>
          </a:prstGeom>
        </p:spPr>
        <p:txBody>
          <a:bodyPr wrap="none">
            <a:spAutoFit/>
          </a:bodyPr>
          <a:lstStyle/>
          <a:p>
            <a:r>
              <a:rPr lang="zh-CN" altLang="zh-CN" sz="2400">
                <a:latin typeface="等线" panose="02010600030101010101" pitchFamily="2" charset="-122"/>
                <a:ea typeface="黑体" panose="02010609060101010101" pitchFamily="49" charset="-122"/>
                <a:cs typeface="Times New Roman" panose="02020603050405020304" pitchFamily="18" charset="0"/>
              </a:rPr>
              <a:t>惯性　</a:t>
            </a:r>
            <a:endParaRPr lang="zh-CN" altLang="en-US"/>
          </a:p>
        </p:txBody>
      </p:sp>
    </p:spTree>
    <p:extLst>
      <p:ext uri="{BB962C8B-B14F-4D97-AF65-F5344CB8AC3E}">
        <p14:creationId xmlns:p14="http://schemas.microsoft.com/office/powerpoint/2010/main" val="17445133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9"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754326"/>
          </a:xfrm>
        </p:spPr>
        <p:txBody>
          <a:bodyPr/>
          <a:lstStyle/>
          <a:p>
            <a:pPr>
              <a:spcAft>
                <a:spcPts val="0"/>
              </a:spcAft>
            </a:pP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某洗碗机具有高温烘干和紫外线杀菌功能，如图所示是其部分简化电路</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发热电阻</a:t>
            </a:r>
            <a:r>
              <a:rPr lang="en-US" altLang="zh-CN" i="1"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en-US"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110 </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Ω</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，紫外灯</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规格为</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220 V</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 W</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闭合开关</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kern="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kern="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，洗碗机正常工作</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则通过</a:t>
            </a:r>
            <a:r>
              <a:rPr lang="en-US" altLang="zh-CN" i="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的电流是</a:t>
            </a:r>
            <a:r>
              <a:rPr lang="en-US" altLang="zh-CN" kern="1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A</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；紫外灯</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正常工作</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30 min</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消耗的电能是</a:t>
            </a:r>
            <a:r>
              <a:rPr lang="en-US" altLang="zh-CN" kern="1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kW</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h</a:t>
            </a:r>
            <a:r>
              <a:rPr lang="en-US" altLang="zh-CN"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图片 3"/>
          <p:cNvPicPr>
            <a:picLocks noChangeAspect="1"/>
          </p:cNvPicPr>
          <p:nvPr/>
        </p:nvPicPr>
        <p:blipFill>
          <a:blip r:embed="rId2"/>
          <a:stretch>
            <a:fillRect/>
          </a:stretch>
        </p:blipFill>
        <p:spPr>
          <a:xfrm>
            <a:off x="4239894" y="2850784"/>
            <a:ext cx="3727768" cy="2810464"/>
          </a:xfrm>
          <a:prstGeom prst="rect">
            <a:avLst/>
          </a:prstGeom>
        </p:spPr>
      </p:pic>
      <p:sp>
        <p:nvSpPr>
          <p:cNvPr id="5" name="矩形 4"/>
          <p:cNvSpPr/>
          <p:nvPr/>
        </p:nvSpPr>
        <p:spPr>
          <a:xfrm>
            <a:off x="5160539" y="5661248"/>
            <a:ext cx="1723549" cy="576248"/>
          </a:xfrm>
          <a:prstGeom prst="rect">
            <a:avLst/>
          </a:prstGeom>
        </p:spPr>
        <p:txBody>
          <a:bodyPr wrap="none">
            <a:spAutoFit/>
          </a:bodyPr>
          <a:lstStyle/>
          <a:p>
            <a:pPr algn="just">
              <a:lnSpc>
                <a:spcPct val="150000"/>
              </a:lnSpc>
              <a:spcAft>
                <a:spcPts val="0"/>
              </a:spcAft>
            </a:pPr>
            <a:r>
              <a:rPr lang="zh-CN" altLang="zh-CN" sz="2400" b="0" kern="100">
                <a:solidFill>
                  <a:srgbClr val="000000"/>
                </a:solidFill>
                <a:cs typeface="Times New Roman" panose="02020603050405020304" pitchFamily="18" charset="0"/>
              </a:rPr>
              <a:t>（第</a:t>
            </a:r>
            <a:r>
              <a:rPr lang="en-US" altLang="zh-CN" sz="2400" b="0" kern="100">
                <a:solidFill>
                  <a:srgbClr val="000000"/>
                </a:solidFill>
                <a:cs typeface="Times New Roman" panose="02020603050405020304" pitchFamily="18" charset="0"/>
              </a:rPr>
              <a:t>18</a:t>
            </a:r>
            <a:r>
              <a:rPr lang="zh-CN" altLang="zh-CN" sz="2400" b="0" kern="100">
                <a:solidFill>
                  <a:srgbClr val="000000"/>
                </a:solidFill>
                <a:cs typeface="Times New Roman" panose="02020603050405020304" pitchFamily="18" charset="0"/>
              </a:rPr>
              <a:t>题）</a:t>
            </a:r>
            <a:endParaRPr lang="zh-CN" altLang="zh-CN" sz="1400" b="0" kern="100">
              <a:cs typeface="Times New Roman" panose="02020603050405020304" pitchFamily="18" charset="0"/>
            </a:endParaRPr>
          </a:p>
        </p:txBody>
      </p:sp>
      <p:sp>
        <p:nvSpPr>
          <p:cNvPr id="7" name="矩形 6"/>
          <p:cNvSpPr/>
          <p:nvPr/>
        </p:nvSpPr>
        <p:spPr>
          <a:xfrm>
            <a:off x="2710830" y="1803873"/>
            <a:ext cx="647934" cy="646331"/>
          </a:xfrm>
          <a:prstGeom prst="rect">
            <a:avLst/>
          </a:prstGeom>
        </p:spPr>
        <p:txBody>
          <a:bodyPr wrap="none">
            <a:spAutoFit/>
          </a:bodyPr>
          <a:lstStyle/>
          <a:p>
            <a:pPr algn="just">
              <a:lnSpc>
                <a:spcPct val="150000"/>
              </a:lnSpc>
              <a:spcAft>
                <a:spcPts val="0"/>
              </a:spcAft>
            </a:pPr>
            <a:r>
              <a:rPr lang="en-US" altLang="zh-CN" sz="2400" kern="100">
                <a:cs typeface="Times New Roman" panose="02020603050405020304" pitchFamily="18" charset="0"/>
              </a:rPr>
              <a:t>2</a:t>
            </a:r>
            <a:r>
              <a:rPr lang="zh-CN" altLang="zh-CN" sz="2400" kern="100">
                <a:ea typeface="黑体" panose="02010609060101010101" pitchFamily="49" charset="-122"/>
                <a:cs typeface="Times New Roman" panose="02020603050405020304" pitchFamily="18" charset="0"/>
              </a:rPr>
              <a:t>　</a:t>
            </a:r>
            <a:endParaRPr lang="zh-CN" altLang="zh-CN" sz="1400" kern="100">
              <a:cs typeface="Times New Roman" panose="02020603050405020304" pitchFamily="18" charset="0"/>
            </a:endParaRPr>
          </a:p>
        </p:txBody>
      </p:sp>
      <p:sp>
        <p:nvSpPr>
          <p:cNvPr id="9" name="矩形 8"/>
          <p:cNvSpPr/>
          <p:nvPr/>
        </p:nvSpPr>
        <p:spPr>
          <a:xfrm>
            <a:off x="9047534" y="1814016"/>
            <a:ext cx="723275" cy="646331"/>
          </a:xfrm>
          <a:prstGeom prst="rect">
            <a:avLst/>
          </a:prstGeom>
        </p:spPr>
        <p:txBody>
          <a:bodyPr wrap="none">
            <a:spAutoFit/>
          </a:bodyPr>
          <a:lstStyle/>
          <a:p>
            <a:pPr algn="just">
              <a:lnSpc>
                <a:spcPct val="150000"/>
              </a:lnSpc>
              <a:spcAft>
                <a:spcPts val="0"/>
              </a:spcAft>
            </a:pPr>
            <a:r>
              <a:rPr lang="en-US" altLang="zh-CN" sz="2400" kern="100">
                <a:cs typeface="Times New Roman" panose="02020603050405020304" pitchFamily="18" charset="0"/>
              </a:rPr>
              <a:t>0.01</a:t>
            </a:r>
            <a:endParaRPr lang="zh-CN" altLang="zh-CN" sz="1400" kern="100">
              <a:cs typeface="Times New Roman" panose="02020603050405020304" pitchFamily="18" charset="0"/>
            </a:endParaRPr>
          </a:p>
        </p:txBody>
      </p:sp>
    </p:spTree>
    <p:extLst>
      <p:ext uri="{BB962C8B-B14F-4D97-AF65-F5344CB8AC3E}">
        <p14:creationId xmlns:p14="http://schemas.microsoft.com/office/powerpoint/2010/main" val="21667633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308324"/>
          </a:xfrm>
        </p:spPr>
        <p:txBody>
          <a:bodyPr/>
          <a:lstStyle/>
          <a:p>
            <a:pPr>
              <a:spcAft>
                <a:spcPts val="0"/>
              </a:spcAft>
            </a:pP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如图甲所示电路，灯泡</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标有</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 V</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 W</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，其</a:t>
            </a:r>
            <a:r>
              <a:rPr lang="en-US" altLang="zh-CN" i="1"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图像如图乙所示</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将滑动变阻器</a:t>
            </a:r>
            <a:r>
              <a:rPr lang="en-US" altLang="zh-CN" i="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kern="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的滑片移至</a:t>
            </a:r>
            <a:r>
              <a:rPr lang="en-US" altLang="zh-CN" i="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端，闭合开关</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，电压表</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kern="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的示数为</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 V</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，电流表的示数为</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A</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i="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kern="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的滑片从</a:t>
            </a:r>
            <a:r>
              <a:rPr lang="en-US" altLang="zh-CN" i="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端向</a:t>
            </a:r>
            <a:r>
              <a:rPr lang="en-US" altLang="zh-CN" i="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端移动，当灯泡正常发光时，电压表</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kern="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示数为</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 V</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，则电源电压为</a:t>
            </a:r>
            <a:r>
              <a:rPr lang="en-US" altLang="zh-CN" kern="1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V</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kern="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的阻值变化范围是</a:t>
            </a:r>
            <a:r>
              <a:rPr lang="en-US" altLang="zh-CN" kern="1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Ω</a:t>
            </a:r>
            <a:r>
              <a:rPr lang="en-US" altLang="zh-CN"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2740491" y="3356992"/>
            <a:ext cx="6726573" cy="2574196"/>
          </a:xfrm>
          <a:prstGeom prst="rect">
            <a:avLst/>
          </a:prstGeom>
        </p:spPr>
      </p:pic>
      <p:sp>
        <p:nvSpPr>
          <p:cNvPr id="4" name="矩形 3"/>
          <p:cNvSpPr/>
          <p:nvPr/>
        </p:nvSpPr>
        <p:spPr>
          <a:xfrm>
            <a:off x="5378332" y="5752038"/>
            <a:ext cx="1723549" cy="576248"/>
          </a:xfrm>
          <a:prstGeom prst="rect">
            <a:avLst/>
          </a:prstGeom>
        </p:spPr>
        <p:txBody>
          <a:bodyPr wrap="none">
            <a:spAutoFit/>
          </a:bodyPr>
          <a:lstStyle/>
          <a:p>
            <a:pPr algn="just">
              <a:lnSpc>
                <a:spcPct val="150000"/>
              </a:lnSpc>
              <a:spcAft>
                <a:spcPts val="0"/>
              </a:spcAft>
            </a:pPr>
            <a:r>
              <a:rPr lang="zh-CN" altLang="zh-CN" sz="2400" b="0" kern="100">
                <a:solidFill>
                  <a:srgbClr val="000000"/>
                </a:solidFill>
                <a:cs typeface="Times New Roman" panose="02020603050405020304" pitchFamily="18" charset="0"/>
              </a:rPr>
              <a:t>（第</a:t>
            </a:r>
            <a:r>
              <a:rPr lang="en-US" altLang="zh-CN" sz="2400" b="0" kern="100">
                <a:solidFill>
                  <a:srgbClr val="000000"/>
                </a:solidFill>
                <a:ea typeface="楷体" panose="02010609060101010101" pitchFamily="49" charset="-122"/>
                <a:cs typeface="Times New Roman" panose="02020603050405020304" pitchFamily="18" charset="0"/>
              </a:rPr>
              <a:t>19</a:t>
            </a:r>
            <a:r>
              <a:rPr lang="zh-CN" altLang="zh-CN" sz="2400" b="0" kern="100">
                <a:solidFill>
                  <a:srgbClr val="000000"/>
                </a:solidFill>
                <a:cs typeface="Times New Roman" panose="02020603050405020304" pitchFamily="18" charset="0"/>
              </a:rPr>
              <a:t>题）</a:t>
            </a:r>
            <a:endParaRPr lang="zh-CN" altLang="zh-CN" sz="1400" b="0" kern="100">
              <a:cs typeface="Times New Roman" panose="02020603050405020304" pitchFamily="18" charset="0"/>
            </a:endParaRPr>
          </a:p>
        </p:txBody>
      </p:sp>
      <p:sp>
        <p:nvSpPr>
          <p:cNvPr id="6" name="矩形 5"/>
          <p:cNvSpPr/>
          <p:nvPr/>
        </p:nvSpPr>
        <p:spPr>
          <a:xfrm>
            <a:off x="550590" y="2513221"/>
            <a:ext cx="1146468" cy="461665"/>
          </a:xfrm>
          <a:prstGeom prst="rect">
            <a:avLst/>
          </a:prstGeom>
        </p:spPr>
        <p:txBody>
          <a:bodyPr wrap="none">
            <a:spAutoFit/>
          </a:bodyPr>
          <a:lstStyle/>
          <a:p>
            <a:r>
              <a:rPr lang="zh-CN" altLang="zh-CN" sz="2400">
                <a:latin typeface="+mn-lt"/>
                <a:ea typeface="黑体" panose="02010609060101010101" pitchFamily="49" charset="-122"/>
                <a:cs typeface="Times New Roman" panose="02020603050405020304" pitchFamily="18" charset="0"/>
              </a:rPr>
              <a:t>　</a:t>
            </a:r>
            <a:r>
              <a:rPr lang="en-US" altLang="zh-CN" sz="2400">
                <a:latin typeface="+mn-lt"/>
                <a:cs typeface="Times New Roman" panose="02020603050405020304" pitchFamily="18" charset="0"/>
              </a:rPr>
              <a:t>14</a:t>
            </a:r>
            <a:r>
              <a:rPr lang="zh-CN" altLang="zh-CN" sz="2400">
                <a:latin typeface="+mn-lt"/>
                <a:ea typeface="黑体" panose="02010609060101010101" pitchFamily="49" charset="-122"/>
                <a:cs typeface="Times New Roman" panose="02020603050405020304" pitchFamily="18" charset="0"/>
              </a:rPr>
              <a:t>　</a:t>
            </a:r>
            <a:endParaRPr lang="zh-CN" altLang="en-US">
              <a:latin typeface="+mn-lt"/>
            </a:endParaRPr>
          </a:p>
        </p:txBody>
      </p:sp>
      <p:sp>
        <p:nvSpPr>
          <p:cNvPr id="7" name="矩形 6"/>
          <p:cNvSpPr/>
          <p:nvPr/>
        </p:nvSpPr>
        <p:spPr>
          <a:xfrm>
            <a:off x="5346514" y="2489101"/>
            <a:ext cx="1265090" cy="461665"/>
          </a:xfrm>
          <a:prstGeom prst="rect">
            <a:avLst/>
          </a:prstGeom>
        </p:spPr>
        <p:txBody>
          <a:bodyPr wrap="none">
            <a:spAutoFit/>
          </a:bodyPr>
          <a:lstStyle/>
          <a:p>
            <a:r>
              <a:rPr lang="en-US" altLang="zh-CN" sz="2400" smtClean="0">
                <a:latin typeface="+mn-lt"/>
                <a:cs typeface="Times New Roman" panose="02020603050405020304" pitchFamily="18" charset="0"/>
              </a:rPr>
              <a:t>6</a:t>
            </a:r>
            <a:r>
              <a:rPr lang="zh-CN" altLang="en-US" sz="2400" smtClean="0">
                <a:latin typeface="+mn-lt"/>
                <a:ea typeface="黑体" panose="02010609060101010101" pitchFamily="49" charset="-122"/>
                <a:cs typeface="Times New Roman" panose="02020603050405020304" pitchFamily="18" charset="0"/>
              </a:rPr>
              <a:t>～</a:t>
            </a:r>
            <a:r>
              <a:rPr lang="en-US" altLang="zh-CN" sz="2400" smtClean="0">
                <a:latin typeface="+mn-lt"/>
                <a:cs typeface="Times New Roman" panose="02020603050405020304" pitchFamily="18" charset="0"/>
              </a:rPr>
              <a:t>50</a:t>
            </a:r>
            <a:r>
              <a:rPr lang="zh-CN" altLang="zh-CN" sz="2400">
                <a:latin typeface="+mn-lt"/>
                <a:ea typeface="黑体" panose="02010609060101010101" pitchFamily="49" charset="-122"/>
                <a:cs typeface="Times New Roman" panose="02020603050405020304" pitchFamily="18" charset="0"/>
              </a:rPr>
              <a:t>　</a:t>
            </a:r>
            <a:endParaRPr lang="zh-CN" altLang="en-US">
              <a:latin typeface="+mn-lt"/>
            </a:endParaRPr>
          </a:p>
        </p:txBody>
      </p:sp>
    </p:spTree>
    <p:extLst>
      <p:ext uri="{BB962C8B-B14F-4D97-AF65-F5344CB8AC3E}">
        <p14:creationId xmlns:p14="http://schemas.microsoft.com/office/powerpoint/2010/main" val="37985540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46237"/>
          </a:xfrm>
        </p:spPr>
        <p:txBody>
          <a:bodyPr/>
          <a:lstStyle/>
          <a:p>
            <a:pPr algn="ctr">
              <a:spcAft>
                <a:spcPts val="0"/>
              </a:spcAft>
            </a:pP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本卷</a:t>
            </a:r>
            <a:r>
              <a:rPr lang="en-US" altLang="zh-CN" i="1"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g</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取</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10N/kg</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b="1"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一、 选择题</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本题共</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14</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小题</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每小题</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2</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共</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28</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每小题只有一个选项符合题意</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茉莉花是福州市花，赏花时人可以闻到清新、甜润的香气，这是由于茉莉花瓣中的挥发性芳香物质分子（　　）</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之间有引力</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B</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之间有斥力　　</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C</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之间有间隙　　</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D</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在不停地做无规则</a:t>
            </a:r>
            <a:r>
              <a:rPr lang="zh-CN"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运动</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3574926" y="2492896"/>
            <a:ext cx="407484" cy="461665"/>
          </a:xfrm>
          <a:prstGeom prst="rect">
            <a:avLst/>
          </a:prstGeom>
        </p:spPr>
        <p:txBody>
          <a:bodyPr wrap="none">
            <a:spAutoFit/>
          </a:bodyPr>
          <a:lstStyle/>
          <a:p>
            <a:r>
              <a:rPr lang="en-US" altLang="zh-CN" sz="2400">
                <a:ea typeface="等线" panose="02010600030101010101" pitchFamily="2" charset="-122"/>
              </a:rPr>
              <a:t>D</a:t>
            </a:r>
            <a:endParaRPr lang="zh-CN" altLang="en-US"/>
          </a:p>
        </p:txBody>
      </p:sp>
    </p:spTree>
    <p:extLst>
      <p:ext uri="{BB962C8B-B14F-4D97-AF65-F5344CB8AC3E}">
        <p14:creationId xmlns:p14="http://schemas.microsoft.com/office/powerpoint/2010/main" val="21611251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130246"/>
          </a:xfrm>
        </p:spPr>
        <p:txBody>
          <a:bodyPr/>
          <a:lstStyle/>
          <a:p>
            <a:pPr>
              <a:spcAft>
                <a:spcPts val="0"/>
              </a:spcAft>
            </a:pPr>
            <a:r>
              <a:rPr lang="zh-CN" altLang="zh-CN" b="1"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三、 作图题</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本题共</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2</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小题</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共</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4</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寿山石是福州的一张名片，请画出图中静止在水平桌面上的田黄石印章所受到的力</a:t>
            </a:r>
            <a:r>
              <a:rPr lang="en-US" altLang="zh-CN" kern="100"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kern="100" spc="-100">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360854" y="1960998"/>
            <a:ext cx="1731564" cy="461665"/>
          </a:xfrm>
          <a:prstGeom prst="rect">
            <a:avLst/>
          </a:prstGeom>
        </p:spPr>
        <p:txBody>
          <a:bodyPr wrap="none">
            <a:spAutoFit/>
          </a:bodyPr>
          <a:lstStyle/>
          <a:p>
            <a:r>
              <a:rPr lang="zh-CN" altLang="zh-CN" sz="2400">
                <a:latin typeface="等线" panose="02010600030101010101" pitchFamily="2" charset="-122"/>
                <a:ea typeface="黑体" panose="02010609060101010101" pitchFamily="49" charset="-122"/>
                <a:cs typeface="Times New Roman" panose="02020603050405020304" pitchFamily="18" charset="0"/>
              </a:rPr>
              <a:t>如图所示　</a:t>
            </a:r>
            <a:endParaRPr lang="zh-CN" altLang="en-US"/>
          </a:p>
        </p:txBody>
      </p:sp>
      <p:pic>
        <p:nvPicPr>
          <p:cNvPr id="4" name="图片 3"/>
          <p:cNvPicPr>
            <a:picLocks noChangeAspect="1"/>
          </p:cNvPicPr>
          <p:nvPr/>
        </p:nvPicPr>
        <p:blipFill>
          <a:blip r:embed="rId2"/>
          <a:stretch>
            <a:fillRect/>
          </a:stretch>
        </p:blipFill>
        <p:spPr>
          <a:xfrm>
            <a:off x="4511030" y="2708920"/>
            <a:ext cx="1917881" cy="2089632"/>
          </a:xfrm>
          <a:prstGeom prst="rect">
            <a:avLst/>
          </a:prstGeom>
        </p:spPr>
      </p:pic>
      <p:pic>
        <p:nvPicPr>
          <p:cNvPr id="5" name="图片 4"/>
          <p:cNvPicPr>
            <a:picLocks noChangeAspect="1"/>
          </p:cNvPicPr>
          <p:nvPr/>
        </p:nvPicPr>
        <p:blipFill>
          <a:blip r:embed="rId3"/>
          <a:stretch>
            <a:fillRect/>
          </a:stretch>
        </p:blipFill>
        <p:spPr>
          <a:xfrm>
            <a:off x="4006974" y="2191831"/>
            <a:ext cx="3276190" cy="3123809"/>
          </a:xfrm>
          <a:prstGeom prst="rect">
            <a:avLst/>
          </a:prstGeom>
        </p:spPr>
      </p:pic>
      <p:sp>
        <p:nvSpPr>
          <p:cNvPr id="7" name="矩形 6"/>
          <p:cNvSpPr/>
          <p:nvPr/>
        </p:nvSpPr>
        <p:spPr>
          <a:xfrm>
            <a:off x="4783294" y="5315640"/>
            <a:ext cx="1723549" cy="576248"/>
          </a:xfrm>
          <a:prstGeom prst="rect">
            <a:avLst/>
          </a:prstGeom>
        </p:spPr>
        <p:txBody>
          <a:bodyPr wrap="none">
            <a:spAutoFit/>
          </a:bodyPr>
          <a:lstStyle/>
          <a:p>
            <a:pPr algn="just">
              <a:lnSpc>
                <a:spcPct val="150000"/>
              </a:lnSpc>
              <a:spcAft>
                <a:spcPts val="0"/>
              </a:spcAft>
            </a:pPr>
            <a:r>
              <a:rPr lang="zh-CN" altLang="zh-CN" sz="2400" b="0" kern="100">
                <a:solidFill>
                  <a:srgbClr val="000000"/>
                </a:solidFill>
                <a:cs typeface="Times New Roman" panose="02020603050405020304" pitchFamily="18" charset="0"/>
              </a:rPr>
              <a:t>（第</a:t>
            </a:r>
            <a:r>
              <a:rPr lang="en-US" altLang="zh-CN" sz="2400" b="0" kern="100">
                <a:solidFill>
                  <a:srgbClr val="000000"/>
                </a:solidFill>
                <a:cs typeface="Times New Roman" panose="02020603050405020304" pitchFamily="18" charset="0"/>
              </a:rPr>
              <a:t>21</a:t>
            </a:r>
            <a:r>
              <a:rPr lang="zh-CN" altLang="zh-CN" sz="2400" b="0" kern="100">
                <a:solidFill>
                  <a:srgbClr val="000000"/>
                </a:solidFill>
                <a:cs typeface="Times New Roman" panose="02020603050405020304" pitchFamily="18" charset="0"/>
              </a:rPr>
              <a:t>题）</a:t>
            </a:r>
            <a:endParaRPr lang="zh-CN" altLang="zh-CN" sz="1400" b="0" kern="100">
              <a:cs typeface="Times New Roman" panose="02020603050405020304" pitchFamily="18" charset="0"/>
            </a:endParaRPr>
          </a:p>
        </p:txBody>
      </p:sp>
    </p:spTree>
    <p:extLst>
      <p:ext uri="{BB962C8B-B14F-4D97-AF65-F5344CB8AC3E}">
        <p14:creationId xmlns:p14="http://schemas.microsoft.com/office/powerpoint/2010/main" val="32798250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130246"/>
          </a:xfrm>
        </p:spPr>
        <p:txBody>
          <a:bodyPr/>
          <a:lstStyle/>
          <a:p>
            <a:pPr>
              <a:spcAft>
                <a:spcPts val="0"/>
              </a:spcAft>
            </a:pP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21</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如图所示，一束光经平面镜</a:t>
            </a:r>
            <a:r>
              <a:rPr lang="en-US" altLang="zh-CN" i="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PQ</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反射后进入小明的眼睛，请利用光的反射定律画出入射光线，并标出入射角的大小</a:t>
            </a:r>
            <a:r>
              <a:rPr lang="en-US" altLang="zh-CN"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图片 5"/>
          <p:cNvPicPr>
            <a:picLocks noChangeAspect="1"/>
          </p:cNvPicPr>
          <p:nvPr/>
        </p:nvPicPr>
        <p:blipFill>
          <a:blip r:embed="rId2"/>
          <a:stretch>
            <a:fillRect/>
          </a:stretch>
        </p:blipFill>
        <p:spPr>
          <a:xfrm>
            <a:off x="3502918" y="2420888"/>
            <a:ext cx="4176464" cy="2503343"/>
          </a:xfrm>
          <a:prstGeom prst="rect">
            <a:avLst/>
          </a:prstGeom>
        </p:spPr>
      </p:pic>
      <p:sp>
        <p:nvSpPr>
          <p:cNvPr id="7" name="矩形 6"/>
          <p:cNvSpPr/>
          <p:nvPr/>
        </p:nvSpPr>
        <p:spPr>
          <a:xfrm>
            <a:off x="4946284" y="5107517"/>
            <a:ext cx="1723549" cy="576248"/>
          </a:xfrm>
          <a:prstGeom prst="rect">
            <a:avLst/>
          </a:prstGeom>
        </p:spPr>
        <p:txBody>
          <a:bodyPr wrap="none">
            <a:spAutoFit/>
          </a:bodyPr>
          <a:lstStyle/>
          <a:p>
            <a:pPr algn="just">
              <a:lnSpc>
                <a:spcPct val="150000"/>
              </a:lnSpc>
              <a:spcAft>
                <a:spcPts val="0"/>
              </a:spcAft>
            </a:pPr>
            <a:r>
              <a:rPr lang="zh-CN" altLang="zh-CN" sz="2400" b="0" kern="100">
                <a:solidFill>
                  <a:srgbClr val="000000"/>
                </a:solidFill>
                <a:cs typeface="Times New Roman" panose="02020603050405020304" pitchFamily="18" charset="0"/>
              </a:rPr>
              <a:t>（第</a:t>
            </a:r>
            <a:r>
              <a:rPr lang="en-US" altLang="zh-CN" sz="2400" b="0" kern="100">
                <a:solidFill>
                  <a:srgbClr val="000000"/>
                </a:solidFill>
                <a:cs typeface="Times New Roman" panose="02020603050405020304" pitchFamily="18" charset="0"/>
              </a:rPr>
              <a:t>21</a:t>
            </a:r>
            <a:r>
              <a:rPr lang="zh-CN" altLang="zh-CN" sz="2400" b="0" kern="100">
                <a:solidFill>
                  <a:srgbClr val="000000"/>
                </a:solidFill>
                <a:cs typeface="Times New Roman" panose="02020603050405020304" pitchFamily="18" charset="0"/>
              </a:rPr>
              <a:t>题）</a:t>
            </a:r>
            <a:endParaRPr lang="zh-CN" altLang="zh-CN" sz="1400" b="0" kern="100">
              <a:cs typeface="Times New Roman" panose="02020603050405020304" pitchFamily="18" charset="0"/>
            </a:endParaRPr>
          </a:p>
        </p:txBody>
      </p:sp>
      <p:sp>
        <p:nvSpPr>
          <p:cNvPr id="8" name="矩形 7"/>
          <p:cNvSpPr/>
          <p:nvPr/>
        </p:nvSpPr>
        <p:spPr>
          <a:xfrm>
            <a:off x="334566" y="1876366"/>
            <a:ext cx="1422184" cy="646331"/>
          </a:xfrm>
          <a:prstGeom prst="rect">
            <a:avLst/>
          </a:prstGeom>
        </p:spPr>
        <p:txBody>
          <a:bodyPr wrap="none">
            <a:spAutoFit/>
          </a:bodyPr>
          <a:lstStyle/>
          <a:p>
            <a:pPr algn="just">
              <a:lnSpc>
                <a:spcPct val="150000"/>
              </a:lnSpc>
              <a:spcAft>
                <a:spcPts val="0"/>
              </a:spcAft>
            </a:pPr>
            <a:r>
              <a:rPr lang="zh-CN" altLang="zh-CN" sz="2400" kern="100">
                <a:ea typeface="黑体" panose="02010609060101010101" pitchFamily="49" charset="-122"/>
                <a:cs typeface="Times New Roman" panose="02020603050405020304" pitchFamily="18" charset="0"/>
              </a:rPr>
              <a:t>如图所示</a:t>
            </a:r>
            <a:endParaRPr lang="zh-CN" altLang="zh-CN" sz="1400" kern="100">
              <a:cs typeface="Times New Roman" panose="02020603050405020304" pitchFamily="18" charset="0"/>
            </a:endParaRPr>
          </a:p>
        </p:txBody>
      </p:sp>
      <p:pic>
        <p:nvPicPr>
          <p:cNvPr id="9" name="图片 8"/>
          <p:cNvPicPr>
            <a:picLocks noChangeAspect="1"/>
          </p:cNvPicPr>
          <p:nvPr/>
        </p:nvPicPr>
        <p:blipFill>
          <a:blip r:embed="rId3"/>
          <a:stretch>
            <a:fillRect/>
          </a:stretch>
        </p:blipFill>
        <p:spPr>
          <a:xfrm>
            <a:off x="3502918" y="2322275"/>
            <a:ext cx="4241188" cy="2601956"/>
          </a:xfrm>
          <a:prstGeom prst="rect">
            <a:avLst/>
          </a:prstGeom>
        </p:spPr>
      </p:pic>
    </p:spTree>
    <p:extLst>
      <p:ext uri="{BB962C8B-B14F-4D97-AF65-F5344CB8AC3E}">
        <p14:creationId xmlns:p14="http://schemas.microsoft.com/office/powerpoint/2010/main" val="6248949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620688"/>
            <a:ext cx="11485848" cy="1961243"/>
          </a:xfrm>
        </p:spPr>
        <p:txBody>
          <a:bodyPr/>
          <a:lstStyle/>
          <a:p>
            <a:pPr>
              <a:lnSpc>
                <a:spcPct val="130000"/>
              </a:lnSpc>
              <a:spcAft>
                <a:spcPts val="0"/>
              </a:spcAft>
            </a:pPr>
            <a:r>
              <a:rPr lang="zh-CN" altLang="zh-CN" b="1"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四、 简答题</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本题</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1</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小题</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共</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4</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lnSpc>
                <a:spcPct val="130000"/>
              </a:lnSpc>
              <a:spcAft>
                <a:spcPts val="0"/>
              </a:spcAft>
            </a:pP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22</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生活处处有物理，厨房工具带便利</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如图所示的刀背切菜拍刀助力器，其表面是带花纹的橡胶层，使用时将其套在刀背上，切硬物时，可用另一手下压</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请用所学物理知识说明这样设计的好处</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写出</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条即可</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mc:AlternateContent xmlns:mc="http://schemas.openxmlformats.org/markup-compatibility/2006" xmlns:a14="http://schemas.microsoft.com/office/drawing/2010/main">
        <mc:Choice Requires="a14">
          <p:sp>
            <p:nvSpPr>
              <p:cNvPr id="3" name="矩形 2"/>
              <p:cNvSpPr/>
              <p:nvPr/>
            </p:nvSpPr>
            <p:spPr>
              <a:xfrm>
                <a:off x="360854" y="4353018"/>
                <a:ext cx="11485848" cy="2223942"/>
              </a:xfrm>
              <a:prstGeom prst="rect">
                <a:avLst/>
              </a:prstGeom>
            </p:spPr>
            <p:txBody>
              <a:bodyPr wrap="square">
                <a:spAutoFit/>
              </a:bodyPr>
              <a:lstStyle/>
              <a:p>
                <a:pPr algn="just">
                  <a:lnSpc>
                    <a:spcPct val="130000"/>
                  </a:lnSpc>
                  <a:spcAft>
                    <a:spcPts val="0"/>
                  </a:spcAft>
                </a:pPr>
                <a:r>
                  <a:rPr lang="zh-CN" altLang="zh-CN" sz="2400" kern="100">
                    <a:cs typeface="Times New Roman" panose="02020603050405020304" pitchFamily="18" charset="0"/>
                  </a:rPr>
                  <a:t>（</a:t>
                </a:r>
                <a:r>
                  <a:rPr lang="en-US" altLang="zh-CN" sz="2400" kern="100">
                    <a:cs typeface="Times New Roman" panose="02020603050405020304" pitchFamily="18" charset="0"/>
                  </a:rPr>
                  <a:t>1</a:t>
                </a:r>
                <a:r>
                  <a:rPr lang="zh-CN" altLang="zh-CN" sz="2400" kern="100">
                    <a:cs typeface="Times New Roman" panose="02020603050405020304" pitchFamily="18" charset="0"/>
                  </a:rPr>
                  <a:t>）</a:t>
                </a:r>
                <a:r>
                  <a:rPr lang="zh-CN" altLang="zh-CN" sz="2400" kern="100">
                    <a:ea typeface="黑体" panose="02010609060101010101" pitchFamily="49" charset="-122"/>
                    <a:cs typeface="Times New Roman" panose="02020603050405020304" pitchFamily="18" charset="0"/>
                  </a:rPr>
                  <a:t>切菜拍刀助力器表面的花纹可以增大接触面的粗糙程度</a:t>
                </a:r>
                <a:r>
                  <a:rPr lang="zh-CN" altLang="zh-CN" sz="2400" kern="100">
                    <a:cs typeface="Times New Roman" panose="02020603050405020304" pitchFamily="18" charset="0"/>
                  </a:rPr>
                  <a:t>，</a:t>
                </a:r>
                <a:r>
                  <a:rPr lang="zh-CN" altLang="zh-CN" sz="2400" kern="100">
                    <a:ea typeface="黑体" panose="02010609060101010101" pitchFamily="49" charset="-122"/>
                    <a:cs typeface="Times New Roman" panose="02020603050405020304" pitchFamily="18" charset="0"/>
                  </a:rPr>
                  <a:t>在压力一定时可以增大摩擦力</a:t>
                </a:r>
                <a:r>
                  <a:rPr lang="zh-CN" altLang="zh-CN" sz="2400" kern="100">
                    <a:cs typeface="Times New Roman" panose="02020603050405020304" pitchFamily="18" charset="0"/>
                  </a:rPr>
                  <a:t>，</a:t>
                </a:r>
                <a:r>
                  <a:rPr lang="zh-CN" altLang="zh-CN" sz="2400" kern="100">
                    <a:ea typeface="黑体" panose="02010609060101010101" pitchFamily="49" charset="-122"/>
                    <a:cs typeface="Times New Roman" panose="02020603050405020304" pitchFamily="18" charset="0"/>
                  </a:rPr>
                  <a:t>防止打滑</a:t>
                </a:r>
                <a:r>
                  <a:rPr lang="en-US" altLang="zh-CN" sz="2400" kern="100">
                    <a:latin typeface="宋体" panose="02010600030101010101" pitchFamily="2" charset="-122"/>
                    <a:cs typeface="Times New Roman" panose="02020603050405020304" pitchFamily="18" charset="0"/>
                  </a:rPr>
                  <a:t>.</a:t>
                </a:r>
                <a:endParaRPr lang="zh-CN" altLang="zh-CN" sz="1400" kern="100">
                  <a:cs typeface="Times New Roman" panose="02020603050405020304" pitchFamily="18" charset="0"/>
                </a:endParaRPr>
              </a:p>
              <a:p>
                <a:pPr algn="just">
                  <a:lnSpc>
                    <a:spcPct val="130000"/>
                  </a:lnSpc>
                  <a:spcAft>
                    <a:spcPts val="0"/>
                  </a:spcAft>
                </a:pPr>
                <a:r>
                  <a:rPr lang="zh-CN" altLang="zh-CN" sz="2400" kern="100">
                    <a:cs typeface="Times New Roman" panose="02020603050405020304" pitchFamily="18" charset="0"/>
                  </a:rPr>
                  <a:t>（</a:t>
                </a:r>
                <a:r>
                  <a:rPr lang="en-US" altLang="zh-CN" sz="2400" kern="100">
                    <a:ea typeface="黑体" panose="02010609060101010101" pitchFamily="49" charset="-122"/>
                    <a:cs typeface="Times New Roman" panose="02020603050405020304" pitchFamily="18" charset="0"/>
                  </a:rPr>
                  <a:t>2</a:t>
                </a:r>
                <a:r>
                  <a:rPr lang="zh-CN" altLang="zh-CN" sz="2400" kern="100">
                    <a:cs typeface="Times New Roman" panose="02020603050405020304" pitchFamily="18" charset="0"/>
                  </a:rPr>
                  <a:t>）</a:t>
                </a:r>
                <a:r>
                  <a:rPr lang="zh-CN" altLang="zh-CN" sz="2400" kern="100">
                    <a:ea typeface="黑体" panose="02010609060101010101" pitchFamily="49" charset="-122"/>
                    <a:cs typeface="Times New Roman" panose="02020603050405020304" pitchFamily="18" charset="0"/>
                  </a:rPr>
                  <a:t>根据</a:t>
                </a:r>
                <a:r>
                  <a:rPr lang="en-US" altLang="zh-CN" sz="2400" i="1" kern="100">
                    <a:ea typeface="黑体" panose="02010609060101010101" pitchFamily="49" charset="-122"/>
                    <a:cs typeface="Times New Roman" panose="02020603050405020304" pitchFamily="18" charset="0"/>
                  </a:rPr>
                  <a:t>p</a:t>
                </a:r>
                <a:r>
                  <a:rPr lang="zh-CN" altLang="en-US" sz="2400" kern="100" smtClean="0">
                    <a:cs typeface="Times New Roman" panose="02020603050405020304" pitchFamily="18" charset="0"/>
                  </a:rPr>
                  <a:t>＝</a:t>
                </a:r>
                <a14:m>
                  <m:oMath xmlns:m="http://schemas.openxmlformats.org/officeDocument/2006/math">
                    <m:f>
                      <m:fPr>
                        <m:ctrlPr>
                          <a:rPr lang="zh-CN" altLang="zh-CN" sz="2400" i="1" kern="100">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400" i="1" kern="100">
                            <a:latin typeface="Cambria Math" panose="02040503050406030204" pitchFamily="18" charset="0"/>
                            <a:cs typeface="Times New Roman" panose="02020603050405020304" pitchFamily="18" charset="0"/>
                          </a:rPr>
                          <m:t>𝑭</m:t>
                        </m:r>
                      </m:num>
                      <m:den>
                        <m:r>
                          <a:rPr lang="en-US" altLang="zh-CN" sz="2400" i="1" kern="100">
                            <a:latin typeface="Cambria Math" panose="02040503050406030204" pitchFamily="18" charset="0"/>
                            <a:cs typeface="Times New Roman" panose="02020603050405020304" pitchFamily="18" charset="0"/>
                          </a:rPr>
                          <m:t>𝑺</m:t>
                        </m:r>
                      </m:den>
                    </m:f>
                  </m:oMath>
                </a14:m>
                <a:r>
                  <a:rPr lang="zh-CN" altLang="zh-CN" sz="2400" kern="100">
                    <a:cs typeface="Times New Roman" panose="02020603050405020304" pitchFamily="18" charset="0"/>
                  </a:rPr>
                  <a:t>，</a:t>
                </a:r>
                <a:r>
                  <a:rPr lang="zh-CN" altLang="zh-CN" sz="2400" kern="100">
                    <a:ea typeface="黑体" panose="02010609060101010101" pitchFamily="49" charset="-122"/>
                    <a:cs typeface="Times New Roman" panose="02020603050405020304" pitchFamily="18" charset="0"/>
                  </a:rPr>
                  <a:t>刀背套上助力器后</a:t>
                </a:r>
                <a:r>
                  <a:rPr lang="zh-CN" altLang="zh-CN" sz="2400" kern="100">
                    <a:cs typeface="Times New Roman" panose="02020603050405020304" pitchFamily="18" charset="0"/>
                  </a:rPr>
                  <a:t>，</a:t>
                </a:r>
                <a:r>
                  <a:rPr lang="zh-CN" altLang="zh-CN" sz="2400" kern="100">
                    <a:ea typeface="黑体" panose="02010609060101010101" pitchFamily="49" charset="-122"/>
                    <a:cs typeface="Times New Roman" panose="02020603050405020304" pitchFamily="18" charset="0"/>
                  </a:rPr>
                  <a:t>在压力一定时</a:t>
                </a:r>
                <a:r>
                  <a:rPr lang="zh-CN" altLang="zh-CN" sz="2400" kern="100">
                    <a:cs typeface="Times New Roman" panose="02020603050405020304" pitchFamily="18" charset="0"/>
                  </a:rPr>
                  <a:t>，</a:t>
                </a:r>
                <a:r>
                  <a:rPr lang="zh-CN" altLang="zh-CN" sz="2400" kern="100">
                    <a:ea typeface="黑体" panose="02010609060101010101" pitchFamily="49" charset="-122"/>
                    <a:cs typeface="Times New Roman" panose="02020603050405020304" pitchFamily="18" charset="0"/>
                  </a:rPr>
                  <a:t>手的受力面积增大</a:t>
                </a:r>
                <a:r>
                  <a:rPr lang="zh-CN" altLang="zh-CN" sz="2400" kern="100">
                    <a:cs typeface="Times New Roman" panose="02020603050405020304" pitchFamily="18" charset="0"/>
                  </a:rPr>
                  <a:t>，</a:t>
                </a:r>
                <a:r>
                  <a:rPr lang="zh-CN" altLang="zh-CN" sz="2400" kern="100">
                    <a:ea typeface="黑体" panose="02010609060101010101" pitchFamily="49" charset="-122"/>
                    <a:cs typeface="Times New Roman" panose="02020603050405020304" pitchFamily="18" charset="0"/>
                  </a:rPr>
                  <a:t>可以减小刀背对手的压强</a:t>
                </a:r>
                <a:r>
                  <a:rPr lang="zh-CN" altLang="zh-CN" sz="2400" kern="100">
                    <a:cs typeface="Times New Roman" panose="02020603050405020304" pitchFamily="18" charset="0"/>
                  </a:rPr>
                  <a:t>，</a:t>
                </a:r>
                <a:r>
                  <a:rPr lang="zh-CN" altLang="zh-CN" sz="2400" kern="100">
                    <a:ea typeface="黑体" panose="02010609060101010101" pitchFamily="49" charset="-122"/>
                    <a:cs typeface="Times New Roman" panose="02020603050405020304" pitchFamily="18" charset="0"/>
                  </a:rPr>
                  <a:t>防止手受伤</a:t>
                </a:r>
                <a:r>
                  <a:rPr lang="en-US" altLang="zh-CN" sz="2400" kern="100">
                    <a:latin typeface="宋体" panose="02010600030101010101" pitchFamily="2" charset="-122"/>
                    <a:cs typeface="Times New Roman" panose="02020603050405020304" pitchFamily="18" charset="0"/>
                  </a:rPr>
                  <a:t>.</a:t>
                </a:r>
                <a:endParaRPr lang="zh-CN" altLang="zh-CN" sz="1400" kern="100">
                  <a:cs typeface="Times New Roman" panose="02020603050405020304" pitchFamily="18" charset="0"/>
                </a:endParaRPr>
              </a:p>
            </p:txBody>
          </p:sp>
        </mc:Choice>
        <mc:Fallback xmlns="">
          <p:sp>
            <p:nvSpPr>
              <p:cNvPr id="3" name="矩形 2"/>
              <p:cNvSpPr>
                <a:spLocks noRot="1" noChangeAspect="1" noMove="1" noResize="1" noEditPoints="1" noAdjustHandles="1" noChangeArrowheads="1" noChangeShapeType="1" noTextEdit="1"/>
              </p:cNvSpPr>
              <p:nvPr/>
            </p:nvSpPr>
            <p:spPr>
              <a:xfrm>
                <a:off x="360854" y="4353018"/>
                <a:ext cx="11485848" cy="2223942"/>
              </a:xfrm>
              <a:prstGeom prst="rect">
                <a:avLst/>
              </a:prstGeom>
              <a:blipFill>
                <a:blip r:embed="rId2"/>
                <a:stretch>
                  <a:fillRect l="-796" t="-274" r="-849" b="-2192"/>
                </a:stretch>
              </a:blipFill>
            </p:spPr>
            <p:txBody>
              <a:bodyPr/>
              <a:lstStyle/>
              <a:p>
                <a:r>
                  <a:rPr lang="zh-CN" altLang="en-US">
                    <a:noFill/>
                  </a:rPr>
                  <a:t> </a:t>
                </a:r>
              </a:p>
            </p:txBody>
          </p:sp>
        </mc:Fallback>
      </mc:AlternateContent>
      <p:pic>
        <p:nvPicPr>
          <p:cNvPr id="5" name="图片 4" descr="YTImage25WE29.tif&amp;221&amp;1-1$"/>
          <p:cNvPicPr/>
          <p:nvPr/>
        </p:nvPicPr>
        <p:blipFill>
          <a:blip r:embed="rId3" cstate="print">
            <a:extLst>
              <a:ext uri="{28A0092B-C50C-407E-A947-70E740481C1C}">
                <a14:useLocalDpi xmlns:a14="http://schemas.microsoft.com/office/drawing/2010/main" val="0"/>
              </a:ext>
            </a:extLst>
          </a:blip>
          <a:stretch>
            <a:fillRect/>
          </a:stretch>
        </p:blipFill>
        <p:spPr>
          <a:xfrm>
            <a:off x="7049639" y="2139854"/>
            <a:ext cx="1604010" cy="1604010"/>
          </a:xfrm>
          <a:prstGeom prst="rect">
            <a:avLst/>
          </a:prstGeom>
        </p:spPr>
      </p:pic>
      <p:sp>
        <p:nvSpPr>
          <p:cNvPr id="6" name="矩形 5"/>
          <p:cNvSpPr/>
          <p:nvPr/>
        </p:nvSpPr>
        <p:spPr>
          <a:xfrm>
            <a:off x="7103318" y="3743864"/>
            <a:ext cx="1723549" cy="576248"/>
          </a:xfrm>
          <a:prstGeom prst="rect">
            <a:avLst/>
          </a:prstGeom>
        </p:spPr>
        <p:txBody>
          <a:bodyPr wrap="none">
            <a:spAutoFit/>
          </a:bodyPr>
          <a:lstStyle/>
          <a:p>
            <a:pPr algn="just">
              <a:lnSpc>
                <a:spcPct val="150000"/>
              </a:lnSpc>
              <a:spcAft>
                <a:spcPts val="0"/>
              </a:spcAft>
            </a:pPr>
            <a:r>
              <a:rPr lang="zh-CN" altLang="zh-CN" sz="2400" b="0" kern="100">
                <a:solidFill>
                  <a:srgbClr val="000000"/>
                </a:solidFill>
                <a:cs typeface="Times New Roman" panose="02020603050405020304" pitchFamily="18" charset="0"/>
              </a:rPr>
              <a:t>（第</a:t>
            </a:r>
            <a:r>
              <a:rPr lang="en-US" altLang="zh-CN" sz="2400" b="0" kern="100">
                <a:solidFill>
                  <a:srgbClr val="000000"/>
                </a:solidFill>
                <a:cs typeface="Times New Roman" panose="02020603050405020304" pitchFamily="18" charset="0"/>
              </a:rPr>
              <a:t>22</a:t>
            </a:r>
            <a:r>
              <a:rPr lang="zh-CN" altLang="zh-CN" sz="2400" b="0" kern="100">
                <a:solidFill>
                  <a:srgbClr val="000000"/>
                </a:solidFill>
                <a:cs typeface="Times New Roman" panose="02020603050405020304" pitchFamily="18" charset="0"/>
              </a:rPr>
              <a:t>题）</a:t>
            </a:r>
            <a:endParaRPr lang="zh-CN" altLang="zh-CN" sz="1400" b="0" kern="100">
              <a:cs typeface="Times New Roman" panose="02020603050405020304" pitchFamily="18" charset="0"/>
            </a:endParaRPr>
          </a:p>
        </p:txBody>
      </p:sp>
    </p:spTree>
    <p:extLst>
      <p:ext uri="{BB962C8B-B14F-4D97-AF65-F5344CB8AC3E}">
        <p14:creationId xmlns:p14="http://schemas.microsoft.com/office/powerpoint/2010/main" val="33651787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620688"/>
            <a:ext cx="11485848" cy="2792239"/>
          </a:xfrm>
        </p:spPr>
        <p:txBody>
          <a:bodyPr/>
          <a:lstStyle/>
          <a:p>
            <a:pPr>
              <a:spcAft>
                <a:spcPts val="0"/>
              </a:spcAft>
            </a:pPr>
            <a:r>
              <a:rPr lang="zh-CN" altLang="zh-CN" b="1"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五、 实验、探究题</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本题共</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5</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小题</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共</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30</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23</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）冰雪天气，人们会在车辆周围撒一些融雪剂（</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如盐</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）可以帮助融化积雪和冰</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小明猜想：盐冰熔化的温度可能与纯冰不同</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为此，他先用纯净水、一定浓度的盐水分别制得纯冰、盐冰，然后分别取</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100</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g</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的纯冰和盐冰，装入两支相同的试管中，用图甲所示装置加热</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图丙所示是纯冰、盐冰温度随时间变化的图像</a:t>
            </a:r>
            <a:r>
              <a:rPr lang="en-US" altLang="zh-CN"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2314699" y="3501008"/>
            <a:ext cx="7578158" cy="2415639"/>
          </a:xfrm>
          <a:prstGeom prst="rect">
            <a:avLst/>
          </a:prstGeom>
        </p:spPr>
      </p:pic>
      <p:sp>
        <p:nvSpPr>
          <p:cNvPr id="4" name="矩形 3"/>
          <p:cNvSpPr/>
          <p:nvPr/>
        </p:nvSpPr>
        <p:spPr>
          <a:xfrm>
            <a:off x="4946284" y="5805264"/>
            <a:ext cx="1723549" cy="576248"/>
          </a:xfrm>
          <a:prstGeom prst="rect">
            <a:avLst/>
          </a:prstGeom>
        </p:spPr>
        <p:txBody>
          <a:bodyPr wrap="none">
            <a:spAutoFit/>
          </a:bodyPr>
          <a:lstStyle/>
          <a:p>
            <a:pPr algn="just">
              <a:lnSpc>
                <a:spcPct val="150000"/>
              </a:lnSpc>
              <a:spcAft>
                <a:spcPts val="0"/>
              </a:spcAft>
            </a:pPr>
            <a:r>
              <a:rPr lang="zh-CN" altLang="zh-CN" sz="2400" b="0" kern="100">
                <a:solidFill>
                  <a:srgbClr val="000000"/>
                </a:solidFill>
                <a:cs typeface="Times New Roman" panose="02020603050405020304" pitchFamily="18" charset="0"/>
              </a:rPr>
              <a:t>（第</a:t>
            </a:r>
            <a:r>
              <a:rPr lang="en-US" altLang="zh-CN" sz="2400" b="0" kern="100">
                <a:solidFill>
                  <a:srgbClr val="000000"/>
                </a:solidFill>
                <a:ea typeface="楷体" panose="02010609060101010101" pitchFamily="49" charset="-122"/>
                <a:cs typeface="Times New Roman" panose="02020603050405020304" pitchFamily="18" charset="0"/>
              </a:rPr>
              <a:t>23</a:t>
            </a:r>
            <a:r>
              <a:rPr lang="zh-CN" altLang="zh-CN" sz="2400" b="0" kern="100">
                <a:solidFill>
                  <a:srgbClr val="000000"/>
                </a:solidFill>
                <a:cs typeface="Times New Roman" panose="02020603050405020304" pitchFamily="18" charset="0"/>
              </a:rPr>
              <a:t>题）</a:t>
            </a:r>
            <a:endParaRPr lang="zh-CN" altLang="zh-CN" sz="1400" b="0" kern="100">
              <a:cs typeface="Times New Roman" panose="02020603050405020304" pitchFamily="18" charset="0"/>
            </a:endParaRPr>
          </a:p>
        </p:txBody>
      </p:sp>
    </p:spTree>
    <p:extLst>
      <p:ext uri="{BB962C8B-B14F-4D97-AF65-F5344CB8AC3E}">
        <p14:creationId xmlns:p14="http://schemas.microsoft.com/office/powerpoint/2010/main" val="295700157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862322"/>
          </a:xfrm>
        </p:spPr>
        <p:txBody>
          <a:bodyPr/>
          <a:lstStyle/>
          <a:p>
            <a:pPr>
              <a:spcAft>
                <a:spcPts val="0"/>
              </a:spcAft>
            </a:pP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）某一时刻，插入纯冰中的温度计示数如图乙所示，为</a:t>
            </a:r>
            <a:r>
              <a:rPr lang="en-US" altLang="zh-CN" kern="1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）分析图丙的图像可知，纯冰、盐冰是</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____________</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晶体</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非晶体</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），其熔化过程温度变化的特点是</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____________________</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，且需继续吸热</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）进一步分析图像可得结论：盐冰的熔点</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____________</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纯冰的熔点，盐冰的比热容</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____________</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纯冰的比热容</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大于</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等于</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小于</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2422798" y="3538359"/>
            <a:ext cx="7578158" cy="2415639"/>
          </a:xfrm>
          <a:prstGeom prst="rect">
            <a:avLst/>
          </a:prstGeom>
        </p:spPr>
      </p:pic>
      <p:sp>
        <p:nvSpPr>
          <p:cNvPr id="4" name="矩形 3"/>
          <p:cNvSpPr/>
          <p:nvPr/>
        </p:nvSpPr>
        <p:spPr>
          <a:xfrm>
            <a:off x="5054383" y="5842615"/>
            <a:ext cx="1723549" cy="576248"/>
          </a:xfrm>
          <a:prstGeom prst="rect">
            <a:avLst/>
          </a:prstGeom>
        </p:spPr>
        <p:txBody>
          <a:bodyPr wrap="none">
            <a:spAutoFit/>
          </a:bodyPr>
          <a:lstStyle/>
          <a:p>
            <a:pPr algn="just">
              <a:lnSpc>
                <a:spcPct val="150000"/>
              </a:lnSpc>
              <a:spcAft>
                <a:spcPts val="0"/>
              </a:spcAft>
            </a:pPr>
            <a:r>
              <a:rPr lang="zh-CN" altLang="zh-CN" sz="2400" b="0" kern="100">
                <a:solidFill>
                  <a:srgbClr val="000000"/>
                </a:solidFill>
                <a:cs typeface="Times New Roman" panose="02020603050405020304" pitchFamily="18" charset="0"/>
              </a:rPr>
              <a:t>（第</a:t>
            </a:r>
            <a:r>
              <a:rPr lang="en-US" altLang="zh-CN" sz="2400" b="0" kern="100">
                <a:solidFill>
                  <a:srgbClr val="000000"/>
                </a:solidFill>
                <a:ea typeface="楷体" panose="02010609060101010101" pitchFamily="49" charset="-122"/>
                <a:cs typeface="Times New Roman" panose="02020603050405020304" pitchFamily="18" charset="0"/>
              </a:rPr>
              <a:t>23</a:t>
            </a:r>
            <a:r>
              <a:rPr lang="zh-CN" altLang="zh-CN" sz="2400" b="0" kern="100">
                <a:solidFill>
                  <a:srgbClr val="000000"/>
                </a:solidFill>
                <a:cs typeface="Times New Roman" panose="02020603050405020304" pitchFamily="18" charset="0"/>
              </a:rPr>
              <a:t>题）</a:t>
            </a:r>
            <a:endParaRPr lang="zh-CN" altLang="zh-CN" sz="1400" b="0" kern="100">
              <a:cs typeface="Times New Roman" panose="02020603050405020304" pitchFamily="18" charset="0"/>
            </a:endParaRPr>
          </a:p>
        </p:txBody>
      </p:sp>
      <p:sp>
        <p:nvSpPr>
          <p:cNvPr id="5" name="矩形 4"/>
          <p:cNvSpPr/>
          <p:nvPr/>
        </p:nvSpPr>
        <p:spPr>
          <a:xfrm>
            <a:off x="8543478" y="862590"/>
            <a:ext cx="665567" cy="461665"/>
          </a:xfrm>
          <a:prstGeom prst="rect">
            <a:avLst/>
          </a:prstGeom>
        </p:spPr>
        <p:txBody>
          <a:bodyPr wrap="none">
            <a:spAutoFit/>
          </a:bodyPr>
          <a:lstStyle/>
          <a:p>
            <a:r>
              <a:rPr lang="zh-CN" altLang="zh-CN" sz="2400">
                <a:latin typeface="+mn-lt"/>
                <a:ea typeface="黑体" panose="02010609060101010101" pitchFamily="49" charset="-122"/>
                <a:cs typeface="Times New Roman" panose="02020603050405020304" pitchFamily="18" charset="0"/>
              </a:rPr>
              <a:t>－</a:t>
            </a:r>
            <a:r>
              <a:rPr lang="en-US" altLang="zh-CN" sz="2400">
                <a:latin typeface="+mn-lt"/>
                <a:cs typeface="Times New Roman" panose="02020603050405020304" pitchFamily="18" charset="0"/>
              </a:rPr>
              <a:t>5</a:t>
            </a:r>
            <a:endParaRPr lang="zh-CN" altLang="en-US">
              <a:latin typeface="+mn-lt"/>
            </a:endParaRPr>
          </a:p>
        </p:txBody>
      </p:sp>
      <p:sp>
        <p:nvSpPr>
          <p:cNvPr id="6" name="矩形 5"/>
          <p:cNvSpPr/>
          <p:nvPr/>
        </p:nvSpPr>
        <p:spPr>
          <a:xfrm>
            <a:off x="6870042" y="1358020"/>
            <a:ext cx="1112805" cy="461665"/>
          </a:xfrm>
          <a:prstGeom prst="rect">
            <a:avLst/>
          </a:prstGeom>
        </p:spPr>
        <p:txBody>
          <a:bodyPr wrap="none">
            <a:spAutoFit/>
          </a:bodyPr>
          <a:lstStyle/>
          <a:p>
            <a:r>
              <a:rPr lang="zh-CN" altLang="zh-CN" sz="2400">
                <a:latin typeface="等线" panose="02010600030101010101" pitchFamily="2" charset="-122"/>
                <a:ea typeface="黑体" panose="02010609060101010101" pitchFamily="49" charset="-122"/>
                <a:cs typeface="Times New Roman" panose="02020603050405020304" pitchFamily="18" charset="0"/>
              </a:rPr>
              <a:t>　晶体</a:t>
            </a:r>
            <a:endParaRPr lang="zh-CN" altLang="en-US"/>
          </a:p>
        </p:txBody>
      </p:sp>
      <p:sp>
        <p:nvSpPr>
          <p:cNvPr id="7" name="矩形 6"/>
          <p:cNvSpPr/>
          <p:nvPr/>
        </p:nvSpPr>
        <p:spPr>
          <a:xfrm>
            <a:off x="6023198" y="1916832"/>
            <a:ext cx="2350323" cy="461665"/>
          </a:xfrm>
          <a:prstGeom prst="rect">
            <a:avLst/>
          </a:prstGeom>
        </p:spPr>
        <p:txBody>
          <a:bodyPr wrap="none">
            <a:spAutoFit/>
          </a:bodyPr>
          <a:lstStyle/>
          <a:p>
            <a:r>
              <a:rPr lang="zh-CN" altLang="zh-CN" sz="2400">
                <a:latin typeface="等线" panose="02010600030101010101" pitchFamily="2" charset="-122"/>
                <a:ea typeface="黑体" panose="02010609060101010101" pitchFamily="49" charset="-122"/>
                <a:cs typeface="Times New Roman" panose="02020603050405020304" pitchFamily="18" charset="0"/>
              </a:rPr>
              <a:t>温度保持不变　</a:t>
            </a:r>
            <a:endParaRPr lang="zh-CN" altLang="en-US"/>
          </a:p>
        </p:txBody>
      </p:sp>
      <p:sp>
        <p:nvSpPr>
          <p:cNvPr id="8" name="矩形 7"/>
          <p:cNvSpPr/>
          <p:nvPr/>
        </p:nvSpPr>
        <p:spPr>
          <a:xfrm>
            <a:off x="6887294" y="2484270"/>
            <a:ext cx="803425" cy="461665"/>
          </a:xfrm>
          <a:prstGeom prst="rect">
            <a:avLst/>
          </a:prstGeom>
        </p:spPr>
        <p:txBody>
          <a:bodyPr wrap="none">
            <a:spAutoFit/>
          </a:bodyPr>
          <a:lstStyle/>
          <a:p>
            <a:r>
              <a:rPr lang="zh-CN" altLang="zh-CN" sz="2400">
                <a:latin typeface="等线" panose="02010600030101010101" pitchFamily="2" charset="-122"/>
                <a:ea typeface="黑体" panose="02010609060101010101" pitchFamily="49" charset="-122"/>
                <a:cs typeface="Times New Roman" panose="02020603050405020304" pitchFamily="18" charset="0"/>
              </a:rPr>
              <a:t>小于</a:t>
            </a:r>
            <a:endParaRPr lang="zh-CN" altLang="en-US"/>
          </a:p>
        </p:txBody>
      </p:sp>
      <p:sp>
        <p:nvSpPr>
          <p:cNvPr id="9" name="矩形 8"/>
          <p:cNvSpPr/>
          <p:nvPr/>
        </p:nvSpPr>
        <p:spPr>
          <a:xfrm>
            <a:off x="1263920" y="3033564"/>
            <a:ext cx="1112805" cy="461665"/>
          </a:xfrm>
          <a:prstGeom prst="rect">
            <a:avLst/>
          </a:prstGeom>
        </p:spPr>
        <p:txBody>
          <a:bodyPr wrap="none">
            <a:spAutoFit/>
          </a:bodyPr>
          <a:lstStyle/>
          <a:p>
            <a:r>
              <a:rPr lang="zh-CN" altLang="zh-CN" sz="2400">
                <a:latin typeface="等线" panose="02010600030101010101" pitchFamily="2" charset="-122"/>
                <a:ea typeface="黑体" panose="02010609060101010101" pitchFamily="49" charset="-122"/>
                <a:cs typeface="Times New Roman" panose="02020603050405020304" pitchFamily="18" charset="0"/>
              </a:rPr>
              <a:t>小于　</a:t>
            </a:r>
            <a:endParaRPr lang="zh-CN" altLang="en-US"/>
          </a:p>
        </p:txBody>
      </p:sp>
    </p:spTree>
    <p:extLst>
      <p:ext uri="{BB962C8B-B14F-4D97-AF65-F5344CB8AC3E}">
        <p14:creationId xmlns:p14="http://schemas.microsoft.com/office/powerpoint/2010/main" val="17670392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P spid="9"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862322"/>
          </a:xfrm>
        </p:spPr>
        <p:txBody>
          <a:bodyPr/>
          <a:lstStyle/>
          <a:p>
            <a:pPr>
              <a:spcAft>
                <a:spcPts val="0"/>
              </a:spcAft>
            </a:pP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24</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）在探究</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凸透镜成像规律</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实验中</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）平行光通过凸透镜，在光屏上出现最小最亮的光斑（</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图甲</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），则凸透镜的焦距</a:t>
            </a:r>
            <a:r>
              <a:rPr lang="en-US" altLang="zh-CN" i="1"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f</a:t>
            </a:r>
            <a:r>
              <a:rPr lang="zh-CN" altLang="en-US"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cm</a:t>
            </a:r>
            <a:r>
              <a:rPr lang="en-US" altLang="zh-CN"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p>
          <a:p>
            <a:pPr>
              <a:spcAft>
                <a:spcPts val="0"/>
              </a:spcAft>
            </a:pP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）图乙中点燃蜡烛，在光屏上能成倒立、</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____________</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的实像，根据此成像特点可制成</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______________</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照相机</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投影仪</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放大镜</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1728300" y="3623056"/>
            <a:ext cx="9009748" cy="2139725"/>
          </a:xfrm>
          <a:prstGeom prst="rect">
            <a:avLst/>
          </a:prstGeom>
        </p:spPr>
      </p:pic>
      <p:sp>
        <p:nvSpPr>
          <p:cNvPr id="4" name="矩形 3"/>
          <p:cNvSpPr/>
          <p:nvPr/>
        </p:nvSpPr>
        <p:spPr>
          <a:xfrm>
            <a:off x="5015086" y="5855367"/>
            <a:ext cx="1723549" cy="576248"/>
          </a:xfrm>
          <a:prstGeom prst="rect">
            <a:avLst/>
          </a:prstGeom>
        </p:spPr>
        <p:txBody>
          <a:bodyPr wrap="none">
            <a:spAutoFit/>
          </a:bodyPr>
          <a:lstStyle/>
          <a:p>
            <a:pPr algn="just">
              <a:lnSpc>
                <a:spcPct val="150000"/>
              </a:lnSpc>
              <a:spcAft>
                <a:spcPts val="0"/>
              </a:spcAft>
            </a:pPr>
            <a:r>
              <a:rPr lang="zh-CN" altLang="zh-CN" sz="2400" b="0" kern="100">
                <a:solidFill>
                  <a:srgbClr val="000000"/>
                </a:solidFill>
                <a:cs typeface="Times New Roman" panose="02020603050405020304" pitchFamily="18" charset="0"/>
              </a:rPr>
              <a:t>（第</a:t>
            </a:r>
            <a:r>
              <a:rPr lang="en-US" altLang="zh-CN" sz="2400" b="0" kern="100">
                <a:solidFill>
                  <a:srgbClr val="000000"/>
                </a:solidFill>
                <a:ea typeface="楷体" panose="02010609060101010101" pitchFamily="49" charset="-122"/>
                <a:cs typeface="Times New Roman" panose="02020603050405020304" pitchFamily="18" charset="0"/>
              </a:rPr>
              <a:t>24</a:t>
            </a:r>
            <a:r>
              <a:rPr lang="zh-CN" altLang="zh-CN" sz="2400" b="0" kern="100">
                <a:solidFill>
                  <a:srgbClr val="000000"/>
                </a:solidFill>
                <a:cs typeface="Times New Roman" panose="02020603050405020304" pitchFamily="18" charset="0"/>
              </a:rPr>
              <a:t>题）</a:t>
            </a:r>
            <a:endParaRPr lang="zh-CN" altLang="zh-CN" sz="1400" b="0" kern="100">
              <a:cs typeface="Times New Roman" panose="02020603050405020304" pitchFamily="18" charset="0"/>
            </a:endParaRPr>
          </a:p>
        </p:txBody>
      </p:sp>
      <p:sp>
        <p:nvSpPr>
          <p:cNvPr id="5" name="矩形 4"/>
          <p:cNvSpPr/>
          <p:nvPr/>
        </p:nvSpPr>
        <p:spPr>
          <a:xfrm>
            <a:off x="1054646" y="1946448"/>
            <a:ext cx="723275" cy="461665"/>
          </a:xfrm>
          <a:prstGeom prst="rect">
            <a:avLst/>
          </a:prstGeom>
        </p:spPr>
        <p:txBody>
          <a:bodyPr wrap="none">
            <a:spAutoFit/>
          </a:bodyPr>
          <a:lstStyle/>
          <a:p>
            <a:r>
              <a:rPr lang="en-US" altLang="zh-CN" sz="2400">
                <a:latin typeface="+mn-lt"/>
                <a:ea typeface="+mn-ea"/>
                <a:cs typeface="Times New Roman" panose="02020603050405020304" pitchFamily="18" charset="0"/>
              </a:rPr>
              <a:t>10.0</a:t>
            </a:r>
            <a:endParaRPr lang="zh-CN" altLang="en-US">
              <a:latin typeface="+mn-lt"/>
              <a:ea typeface="+mn-ea"/>
            </a:endParaRPr>
          </a:p>
        </p:txBody>
      </p:sp>
      <p:sp>
        <p:nvSpPr>
          <p:cNvPr id="6" name="矩形 5"/>
          <p:cNvSpPr/>
          <p:nvPr/>
        </p:nvSpPr>
        <p:spPr>
          <a:xfrm>
            <a:off x="7031310" y="2463279"/>
            <a:ext cx="803425" cy="461665"/>
          </a:xfrm>
          <a:prstGeom prst="rect">
            <a:avLst/>
          </a:prstGeom>
        </p:spPr>
        <p:txBody>
          <a:bodyPr wrap="none">
            <a:spAutoFit/>
          </a:bodyPr>
          <a:lstStyle/>
          <a:p>
            <a:r>
              <a:rPr lang="zh-CN" altLang="zh-CN" sz="2400">
                <a:latin typeface="等线" panose="02010600030101010101" pitchFamily="2" charset="-122"/>
                <a:ea typeface="黑体" panose="02010609060101010101" pitchFamily="49" charset="-122"/>
                <a:cs typeface="Times New Roman" panose="02020603050405020304" pitchFamily="18" charset="0"/>
              </a:rPr>
              <a:t>放大</a:t>
            </a:r>
            <a:endParaRPr lang="zh-CN" altLang="en-US"/>
          </a:p>
        </p:txBody>
      </p:sp>
      <p:sp>
        <p:nvSpPr>
          <p:cNvPr id="8" name="矩形 7"/>
          <p:cNvSpPr/>
          <p:nvPr/>
        </p:nvSpPr>
        <p:spPr>
          <a:xfrm>
            <a:off x="1990750" y="2992067"/>
            <a:ext cx="1112805" cy="461665"/>
          </a:xfrm>
          <a:prstGeom prst="rect">
            <a:avLst/>
          </a:prstGeom>
        </p:spPr>
        <p:txBody>
          <a:bodyPr wrap="none">
            <a:spAutoFit/>
          </a:bodyPr>
          <a:lstStyle/>
          <a:p>
            <a:r>
              <a:rPr lang="zh-CN" altLang="zh-CN" sz="2400">
                <a:latin typeface="等线" panose="02010600030101010101" pitchFamily="2" charset="-122"/>
                <a:ea typeface="黑体" panose="02010609060101010101" pitchFamily="49" charset="-122"/>
                <a:cs typeface="Times New Roman" panose="02020603050405020304" pitchFamily="18" charset="0"/>
              </a:rPr>
              <a:t>投影仪</a:t>
            </a:r>
            <a:endParaRPr lang="zh-CN" altLang="en-US"/>
          </a:p>
        </p:txBody>
      </p:sp>
    </p:spTree>
    <p:extLst>
      <p:ext uri="{BB962C8B-B14F-4D97-AF65-F5344CB8AC3E}">
        <p14:creationId xmlns:p14="http://schemas.microsoft.com/office/powerpoint/2010/main" val="37323695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8"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684244"/>
          </a:xfrm>
        </p:spPr>
        <p:txBody>
          <a:bodyPr/>
          <a:lstStyle/>
          <a:p>
            <a:pPr>
              <a:spcAft>
                <a:spcPts val="0"/>
              </a:spcAft>
            </a:pP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）将蜡烛向左移动一段距离，为使光屏上能成清晰的像，解决方案可以是</a:t>
            </a:r>
            <a:r>
              <a:rPr lang="zh-CN" altLang="zh-CN" kern="100">
                <a:solidFill>
                  <a:srgbClr val="000000"/>
                </a:solidFill>
                <a:latin typeface="Times New Roman" panose="02020603050405020304" pitchFamily="18" charset="0"/>
                <a:ea typeface="宋体" panose="02010600030101010101" pitchFamily="2" charset="-122"/>
                <a:cs typeface="宋体" panose="02010600030101010101" pitchFamily="2" charset="-122"/>
              </a:rPr>
              <a:t>①</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仅向</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左</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右</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）移动光屏适当的距离；</a:t>
            </a:r>
            <a:r>
              <a:rPr lang="zh-CN" altLang="zh-CN" kern="100">
                <a:solidFill>
                  <a:srgbClr val="000000"/>
                </a:solidFill>
                <a:latin typeface="Times New Roman" panose="02020603050405020304" pitchFamily="18" charset="0"/>
                <a:ea typeface="宋体" panose="02010600030101010101" pitchFamily="2" charset="-122"/>
                <a:cs typeface="宋体" panose="02010600030101010101" pitchFamily="2" charset="-122"/>
              </a:rPr>
              <a:t>②</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仅换用焦距较</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大</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）的凸透镜</a:t>
            </a:r>
            <a:r>
              <a:rPr lang="en-US" altLang="zh-CN"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1630710" y="2780928"/>
            <a:ext cx="9009748" cy="2139725"/>
          </a:xfrm>
          <a:prstGeom prst="rect">
            <a:avLst/>
          </a:prstGeom>
        </p:spPr>
      </p:pic>
      <p:sp>
        <p:nvSpPr>
          <p:cNvPr id="4" name="矩形 3"/>
          <p:cNvSpPr/>
          <p:nvPr/>
        </p:nvSpPr>
        <p:spPr>
          <a:xfrm>
            <a:off x="5046892" y="4944228"/>
            <a:ext cx="1723549" cy="576248"/>
          </a:xfrm>
          <a:prstGeom prst="rect">
            <a:avLst/>
          </a:prstGeom>
        </p:spPr>
        <p:txBody>
          <a:bodyPr wrap="none">
            <a:spAutoFit/>
          </a:bodyPr>
          <a:lstStyle/>
          <a:p>
            <a:pPr algn="just">
              <a:lnSpc>
                <a:spcPct val="150000"/>
              </a:lnSpc>
              <a:spcAft>
                <a:spcPts val="0"/>
              </a:spcAft>
            </a:pPr>
            <a:r>
              <a:rPr lang="zh-CN" altLang="zh-CN" sz="2400" b="0" kern="100">
                <a:solidFill>
                  <a:srgbClr val="000000"/>
                </a:solidFill>
                <a:cs typeface="Times New Roman" panose="02020603050405020304" pitchFamily="18" charset="0"/>
              </a:rPr>
              <a:t>（第</a:t>
            </a:r>
            <a:r>
              <a:rPr lang="en-US" altLang="zh-CN" sz="2400" b="0" kern="100">
                <a:solidFill>
                  <a:srgbClr val="000000"/>
                </a:solidFill>
                <a:ea typeface="楷体" panose="02010609060101010101" pitchFamily="49" charset="-122"/>
                <a:cs typeface="Times New Roman" panose="02020603050405020304" pitchFamily="18" charset="0"/>
              </a:rPr>
              <a:t>24</a:t>
            </a:r>
            <a:r>
              <a:rPr lang="zh-CN" altLang="zh-CN" sz="2400" b="0" kern="100">
                <a:solidFill>
                  <a:srgbClr val="000000"/>
                </a:solidFill>
                <a:cs typeface="Times New Roman" panose="02020603050405020304" pitchFamily="18" charset="0"/>
              </a:rPr>
              <a:t>题）</a:t>
            </a:r>
            <a:endParaRPr lang="zh-CN" altLang="zh-CN" sz="1400" b="0" kern="100">
              <a:cs typeface="Times New Roman" panose="02020603050405020304" pitchFamily="18" charset="0"/>
            </a:endParaRPr>
          </a:p>
        </p:txBody>
      </p:sp>
      <p:sp>
        <p:nvSpPr>
          <p:cNvPr id="5" name="矩形 4"/>
          <p:cNvSpPr/>
          <p:nvPr/>
        </p:nvSpPr>
        <p:spPr>
          <a:xfrm>
            <a:off x="832606" y="1357409"/>
            <a:ext cx="803425" cy="461665"/>
          </a:xfrm>
          <a:prstGeom prst="rect">
            <a:avLst/>
          </a:prstGeom>
        </p:spPr>
        <p:txBody>
          <a:bodyPr wrap="none">
            <a:spAutoFit/>
          </a:bodyPr>
          <a:lstStyle/>
          <a:p>
            <a:r>
              <a:rPr lang="zh-CN" altLang="zh-CN" sz="2400">
                <a:latin typeface="等线" panose="02010600030101010101" pitchFamily="2" charset="-122"/>
                <a:ea typeface="黑体" panose="02010609060101010101" pitchFamily="49" charset="-122"/>
                <a:cs typeface="Times New Roman" panose="02020603050405020304" pitchFamily="18" charset="0"/>
              </a:rPr>
              <a:t>左　</a:t>
            </a:r>
            <a:endParaRPr lang="zh-CN" altLang="en-US"/>
          </a:p>
        </p:txBody>
      </p:sp>
      <p:sp>
        <p:nvSpPr>
          <p:cNvPr id="6" name="矩形 5"/>
          <p:cNvSpPr/>
          <p:nvPr/>
        </p:nvSpPr>
        <p:spPr>
          <a:xfrm>
            <a:off x="10703718" y="1357409"/>
            <a:ext cx="803425" cy="461665"/>
          </a:xfrm>
          <a:prstGeom prst="rect">
            <a:avLst/>
          </a:prstGeom>
        </p:spPr>
        <p:txBody>
          <a:bodyPr wrap="none">
            <a:spAutoFit/>
          </a:bodyPr>
          <a:lstStyle/>
          <a:p>
            <a:r>
              <a:rPr lang="zh-CN" altLang="zh-CN" sz="2400">
                <a:latin typeface="等线" panose="02010600030101010101" pitchFamily="2" charset="-122"/>
                <a:ea typeface="黑体" panose="02010609060101010101" pitchFamily="49" charset="-122"/>
                <a:cs typeface="Times New Roman" panose="02020603050405020304" pitchFamily="18" charset="0"/>
              </a:rPr>
              <a:t>大　</a:t>
            </a:r>
            <a:endParaRPr lang="zh-CN" altLang="en-US"/>
          </a:p>
        </p:txBody>
      </p:sp>
    </p:spTree>
    <p:extLst>
      <p:ext uri="{BB962C8B-B14F-4D97-AF65-F5344CB8AC3E}">
        <p14:creationId xmlns:p14="http://schemas.microsoft.com/office/powerpoint/2010/main" val="15644044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200329"/>
          </a:xfrm>
        </p:spPr>
        <p:txBody>
          <a:bodyPr/>
          <a:lstStyle/>
          <a:p>
            <a:pPr>
              <a:spcAft>
                <a:spcPts val="0"/>
              </a:spcAft>
            </a:pP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25</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）如图所示，小铭用</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伏安法</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测量定值电阻</a:t>
            </a:r>
            <a:r>
              <a:rPr lang="en-US" altLang="zh-CN" i="1"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R</a:t>
            </a:r>
            <a:r>
              <a:rPr lang="en-US" altLang="zh-CN" i="1" kern="100" baseline="-25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x</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的阻值</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）请用笔画线代替导线将图甲中的实物连接完整</a:t>
            </a:r>
            <a:r>
              <a:rPr lang="en-US" altLang="zh-CN"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2107333" y="2060848"/>
            <a:ext cx="7992888" cy="3363242"/>
          </a:xfrm>
          <a:prstGeom prst="rect">
            <a:avLst/>
          </a:prstGeom>
        </p:spPr>
      </p:pic>
      <p:sp>
        <p:nvSpPr>
          <p:cNvPr id="5" name="矩形 4"/>
          <p:cNvSpPr/>
          <p:nvPr/>
        </p:nvSpPr>
        <p:spPr>
          <a:xfrm>
            <a:off x="4799062" y="5520559"/>
            <a:ext cx="1723549" cy="576248"/>
          </a:xfrm>
          <a:prstGeom prst="rect">
            <a:avLst/>
          </a:prstGeom>
        </p:spPr>
        <p:txBody>
          <a:bodyPr wrap="none">
            <a:spAutoFit/>
          </a:bodyPr>
          <a:lstStyle/>
          <a:p>
            <a:pPr algn="just">
              <a:lnSpc>
                <a:spcPct val="150000"/>
              </a:lnSpc>
              <a:spcAft>
                <a:spcPts val="0"/>
              </a:spcAft>
            </a:pPr>
            <a:r>
              <a:rPr lang="zh-CN" altLang="zh-CN" sz="2400" b="0" kern="100">
                <a:solidFill>
                  <a:srgbClr val="000000"/>
                </a:solidFill>
                <a:cs typeface="Times New Roman" panose="02020603050405020304" pitchFamily="18" charset="0"/>
              </a:rPr>
              <a:t>（第</a:t>
            </a:r>
            <a:r>
              <a:rPr lang="en-US" altLang="zh-CN" sz="2400" b="0" kern="100">
                <a:solidFill>
                  <a:srgbClr val="000000"/>
                </a:solidFill>
                <a:cs typeface="Times New Roman" panose="02020603050405020304" pitchFamily="18" charset="0"/>
              </a:rPr>
              <a:t>25</a:t>
            </a:r>
            <a:r>
              <a:rPr lang="zh-CN" altLang="zh-CN" sz="2400" b="0" kern="100">
                <a:solidFill>
                  <a:srgbClr val="000000"/>
                </a:solidFill>
                <a:cs typeface="Times New Roman" panose="02020603050405020304" pitchFamily="18" charset="0"/>
              </a:rPr>
              <a:t>题）</a:t>
            </a:r>
            <a:endParaRPr lang="zh-CN" altLang="zh-CN" sz="1400" b="0" kern="100">
              <a:cs typeface="Times New Roman" panose="02020603050405020304" pitchFamily="18" charset="0"/>
            </a:endParaRPr>
          </a:p>
        </p:txBody>
      </p:sp>
      <p:sp>
        <p:nvSpPr>
          <p:cNvPr id="6" name="矩形 5"/>
          <p:cNvSpPr/>
          <p:nvPr/>
        </p:nvSpPr>
        <p:spPr>
          <a:xfrm>
            <a:off x="367165" y="1926075"/>
            <a:ext cx="1422184" cy="646331"/>
          </a:xfrm>
          <a:prstGeom prst="rect">
            <a:avLst/>
          </a:prstGeom>
        </p:spPr>
        <p:txBody>
          <a:bodyPr wrap="none">
            <a:spAutoFit/>
          </a:bodyPr>
          <a:lstStyle/>
          <a:p>
            <a:pPr algn="just">
              <a:lnSpc>
                <a:spcPct val="150000"/>
              </a:lnSpc>
              <a:spcAft>
                <a:spcPts val="0"/>
              </a:spcAft>
            </a:pPr>
            <a:r>
              <a:rPr lang="zh-CN" altLang="zh-CN" sz="2400" kern="100">
                <a:ea typeface="黑体" panose="02010609060101010101" pitchFamily="49" charset="-122"/>
                <a:cs typeface="Times New Roman" panose="02020603050405020304" pitchFamily="18" charset="0"/>
              </a:rPr>
              <a:t>如图所示</a:t>
            </a:r>
            <a:endParaRPr lang="zh-CN" altLang="zh-CN" sz="1400" kern="100">
              <a:cs typeface="Times New Roman" panose="02020603050405020304" pitchFamily="18" charset="0"/>
            </a:endParaRPr>
          </a:p>
        </p:txBody>
      </p:sp>
      <p:pic>
        <p:nvPicPr>
          <p:cNvPr id="7" name="图片 6"/>
          <p:cNvPicPr>
            <a:picLocks noChangeAspect="1"/>
          </p:cNvPicPr>
          <p:nvPr/>
        </p:nvPicPr>
        <p:blipFill>
          <a:blip r:embed="rId3"/>
          <a:stretch>
            <a:fillRect/>
          </a:stretch>
        </p:blipFill>
        <p:spPr>
          <a:xfrm>
            <a:off x="2206774" y="2060848"/>
            <a:ext cx="4563937" cy="2939485"/>
          </a:xfrm>
          <a:prstGeom prst="rect">
            <a:avLst/>
          </a:prstGeom>
        </p:spPr>
      </p:pic>
    </p:spTree>
    <p:extLst>
      <p:ext uri="{BB962C8B-B14F-4D97-AF65-F5344CB8AC3E}">
        <p14:creationId xmlns:p14="http://schemas.microsoft.com/office/powerpoint/2010/main" val="2157749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308324"/>
          </a:xfrm>
        </p:spPr>
        <p:txBody>
          <a:bodyPr/>
          <a:lstStyle/>
          <a:p>
            <a:pPr>
              <a:spcAft>
                <a:spcPts val="0"/>
              </a:spcAft>
            </a:pP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）连接电路时，开关应</a:t>
            </a:r>
            <a:r>
              <a:rPr lang="en-US" altLang="zh-CN" kern="1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___________</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，滑动变阻器的滑片应移至</a:t>
            </a:r>
            <a:r>
              <a:rPr lang="en-US" altLang="zh-CN" kern="1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i="1"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A</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i="1"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B</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）端</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）闭合开关，电压表示数接近电源电压，电流表示数接近于零，无论怎样调节滑动变阻器滑片，两表示数几乎不变，故障可能是</a:t>
            </a:r>
            <a:r>
              <a:rPr lang="en-US" altLang="zh-CN" kern="1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__________________</a:t>
            </a:r>
            <a:r>
              <a:rPr lang="en-US" altLang="zh-CN"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clrChange>
              <a:clrFrom>
                <a:srgbClr val="FFFFFF"/>
              </a:clrFrom>
              <a:clrTo>
                <a:srgbClr val="FFFFFF">
                  <a:alpha val="0"/>
                </a:srgbClr>
              </a:clrTo>
            </a:clrChange>
          </a:blip>
          <a:stretch>
            <a:fillRect/>
          </a:stretch>
        </p:blipFill>
        <p:spPr>
          <a:xfrm>
            <a:off x="2494806" y="3058871"/>
            <a:ext cx="6768752" cy="2848151"/>
          </a:xfrm>
          <a:prstGeom prst="rect">
            <a:avLst/>
          </a:prstGeom>
        </p:spPr>
      </p:pic>
      <p:sp>
        <p:nvSpPr>
          <p:cNvPr id="4" name="矩形 3"/>
          <p:cNvSpPr/>
          <p:nvPr/>
        </p:nvSpPr>
        <p:spPr>
          <a:xfrm>
            <a:off x="4799062" y="5907022"/>
            <a:ext cx="1723549" cy="576248"/>
          </a:xfrm>
          <a:prstGeom prst="rect">
            <a:avLst/>
          </a:prstGeom>
        </p:spPr>
        <p:txBody>
          <a:bodyPr wrap="none">
            <a:spAutoFit/>
          </a:bodyPr>
          <a:lstStyle/>
          <a:p>
            <a:pPr algn="just">
              <a:lnSpc>
                <a:spcPct val="150000"/>
              </a:lnSpc>
              <a:spcAft>
                <a:spcPts val="0"/>
              </a:spcAft>
            </a:pPr>
            <a:r>
              <a:rPr lang="zh-CN" altLang="zh-CN" sz="2400" b="0" kern="100">
                <a:solidFill>
                  <a:srgbClr val="000000"/>
                </a:solidFill>
                <a:cs typeface="Times New Roman" panose="02020603050405020304" pitchFamily="18" charset="0"/>
              </a:rPr>
              <a:t>（第</a:t>
            </a:r>
            <a:r>
              <a:rPr lang="en-US" altLang="zh-CN" sz="2400" b="0" kern="100">
                <a:solidFill>
                  <a:srgbClr val="000000"/>
                </a:solidFill>
                <a:cs typeface="Times New Roman" panose="02020603050405020304" pitchFamily="18" charset="0"/>
              </a:rPr>
              <a:t>25</a:t>
            </a:r>
            <a:r>
              <a:rPr lang="zh-CN" altLang="zh-CN" sz="2400" b="0" kern="100">
                <a:solidFill>
                  <a:srgbClr val="000000"/>
                </a:solidFill>
                <a:cs typeface="Times New Roman" panose="02020603050405020304" pitchFamily="18" charset="0"/>
              </a:rPr>
              <a:t>题）</a:t>
            </a:r>
            <a:endParaRPr lang="zh-CN" altLang="zh-CN" sz="1400" b="0" kern="100">
              <a:cs typeface="Times New Roman" panose="02020603050405020304" pitchFamily="18" charset="0"/>
            </a:endParaRPr>
          </a:p>
        </p:txBody>
      </p:sp>
      <p:sp>
        <p:nvSpPr>
          <p:cNvPr id="5" name="矩形 4"/>
          <p:cNvSpPr/>
          <p:nvPr/>
        </p:nvSpPr>
        <p:spPr>
          <a:xfrm>
            <a:off x="4006974" y="836712"/>
            <a:ext cx="1422184" cy="461665"/>
          </a:xfrm>
          <a:prstGeom prst="rect">
            <a:avLst/>
          </a:prstGeom>
        </p:spPr>
        <p:txBody>
          <a:bodyPr wrap="none">
            <a:spAutoFit/>
          </a:bodyPr>
          <a:lstStyle/>
          <a:p>
            <a:r>
              <a:rPr lang="zh-CN" altLang="zh-CN" sz="2400">
                <a:latin typeface="等线" panose="02010600030101010101" pitchFamily="2" charset="-122"/>
                <a:ea typeface="黑体" panose="02010609060101010101" pitchFamily="49" charset="-122"/>
                <a:cs typeface="Times New Roman" panose="02020603050405020304" pitchFamily="18" charset="0"/>
              </a:rPr>
              <a:t>　断开　</a:t>
            </a:r>
            <a:endParaRPr lang="zh-CN" altLang="en-US"/>
          </a:p>
        </p:txBody>
      </p:sp>
      <p:sp>
        <p:nvSpPr>
          <p:cNvPr id="7" name="矩形 6"/>
          <p:cNvSpPr/>
          <p:nvPr/>
        </p:nvSpPr>
        <p:spPr>
          <a:xfrm>
            <a:off x="9807143" y="869677"/>
            <a:ext cx="389850" cy="461665"/>
          </a:xfrm>
          <a:prstGeom prst="rect">
            <a:avLst/>
          </a:prstGeom>
        </p:spPr>
        <p:txBody>
          <a:bodyPr wrap="none">
            <a:spAutoFit/>
          </a:bodyPr>
          <a:lstStyle/>
          <a:p>
            <a:r>
              <a:rPr lang="en-US" altLang="zh-CN" sz="2400" i="1">
                <a:latin typeface="+mn-lt"/>
                <a:ea typeface="+mj-ea"/>
                <a:cs typeface="Times New Roman" panose="02020603050405020304" pitchFamily="18" charset="0"/>
              </a:rPr>
              <a:t>B</a:t>
            </a:r>
            <a:endParaRPr lang="zh-CN" altLang="en-US">
              <a:latin typeface="+mn-lt"/>
              <a:ea typeface="+mj-ea"/>
            </a:endParaRPr>
          </a:p>
        </p:txBody>
      </p:sp>
      <p:sp>
        <p:nvSpPr>
          <p:cNvPr id="8" name="矩形 7"/>
          <p:cNvSpPr/>
          <p:nvPr/>
        </p:nvSpPr>
        <p:spPr>
          <a:xfrm>
            <a:off x="6599262" y="2446027"/>
            <a:ext cx="3028393" cy="461665"/>
          </a:xfrm>
          <a:prstGeom prst="rect">
            <a:avLst/>
          </a:prstGeom>
        </p:spPr>
        <p:txBody>
          <a:bodyPr wrap="none">
            <a:spAutoFit/>
          </a:bodyPr>
          <a:lstStyle/>
          <a:p>
            <a:r>
              <a:rPr lang="zh-CN" altLang="zh-CN" sz="2400">
                <a:latin typeface="+mn-lt"/>
                <a:ea typeface="黑体" panose="02010609060101010101" pitchFamily="49" charset="-122"/>
                <a:cs typeface="Times New Roman" panose="02020603050405020304" pitchFamily="18" charset="0"/>
              </a:rPr>
              <a:t>　定值电阻</a:t>
            </a:r>
            <a:r>
              <a:rPr lang="en-US" altLang="zh-CN" sz="2400" i="1">
                <a:latin typeface="+mn-lt"/>
                <a:cs typeface="Times New Roman" panose="02020603050405020304" pitchFamily="18" charset="0"/>
              </a:rPr>
              <a:t>R</a:t>
            </a:r>
            <a:r>
              <a:rPr lang="en-US" altLang="zh-CN" sz="2400" i="1" baseline="-25000">
                <a:latin typeface="+mn-lt"/>
                <a:cs typeface="Times New Roman" panose="02020603050405020304" pitchFamily="18" charset="0"/>
              </a:rPr>
              <a:t>x</a:t>
            </a:r>
            <a:r>
              <a:rPr lang="zh-CN" altLang="zh-CN" sz="2400">
                <a:latin typeface="+mn-lt"/>
                <a:ea typeface="黑体" panose="02010609060101010101" pitchFamily="49" charset="-122"/>
                <a:cs typeface="Times New Roman" panose="02020603050405020304" pitchFamily="18" charset="0"/>
              </a:rPr>
              <a:t>断路　</a:t>
            </a:r>
            <a:r>
              <a:rPr lang="en-US" altLang="zh-CN" sz="2400">
                <a:solidFill>
                  <a:srgbClr val="000000"/>
                </a:solidFill>
                <a:latin typeface="+mn-lt"/>
                <a:cs typeface="Times New Roman" panose="02020603050405020304" pitchFamily="18" charset="0"/>
              </a:rPr>
              <a:t>.</a:t>
            </a:r>
            <a:endParaRPr lang="zh-CN" altLang="en-US">
              <a:latin typeface="+mn-lt"/>
            </a:endParaRPr>
          </a:p>
        </p:txBody>
      </p:sp>
    </p:spTree>
    <p:extLst>
      <p:ext uri="{BB962C8B-B14F-4D97-AF65-F5344CB8AC3E}">
        <p14:creationId xmlns:p14="http://schemas.microsoft.com/office/powerpoint/2010/main" val="36598469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P spid="8"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754326"/>
          </a:xfrm>
        </p:spPr>
        <p:txBody>
          <a:bodyPr/>
          <a:lstStyle/>
          <a:p>
            <a:pPr>
              <a:spcAft>
                <a:spcPts val="0"/>
              </a:spcAft>
            </a:pP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）某次测量时，电压表示数如图乙所示，为</a:t>
            </a:r>
            <a:r>
              <a:rPr lang="en-US" altLang="zh-CN" kern="1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V</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，电流表示数为</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22 A</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，则所测电阻</a:t>
            </a:r>
            <a:r>
              <a:rPr lang="en-US" altLang="zh-CN" i="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i="1" kern="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a:t>
            </a:r>
            <a:r>
              <a:rPr lang="en-US" altLang="zh-CN" kern="1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Ω</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lgn="l">
              <a:spcAft>
                <a:spcPts val="0"/>
              </a:spcAft>
            </a:pP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）实验中，通过移动滑片进行多次测量的目的是</a:t>
            </a:r>
            <a:r>
              <a:rPr lang="en-US" altLang="zh-CN" kern="1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_____________________________</a:t>
            </a:r>
            <a:r>
              <a:rPr lang="en-US" altLang="zh-CN"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clrChange>
              <a:clrFrom>
                <a:srgbClr val="FFFFFF"/>
              </a:clrFrom>
              <a:clrTo>
                <a:srgbClr val="FFFFFF">
                  <a:alpha val="0"/>
                </a:srgbClr>
              </a:clrTo>
            </a:clrChange>
          </a:blip>
          <a:stretch>
            <a:fillRect/>
          </a:stretch>
        </p:blipFill>
        <p:spPr>
          <a:xfrm>
            <a:off x="2494806" y="2532688"/>
            <a:ext cx="7056784" cy="2969349"/>
          </a:xfrm>
          <a:prstGeom prst="rect">
            <a:avLst/>
          </a:prstGeom>
        </p:spPr>
      </p:pic>
      <p:sp>
        <p:nvSpPr>
          <p:cNvPr id="4" name="矩形 3"/>
          <p:cNvSpPr/>
          <p:nvPr/>
        </p:nvSpPr>
        <p:spPr>
          <a:xfrm>
            <a:off x="5015086" y="5562478"/>
            <a:ext cx="1723549" cy="576248"/>
          </a:xfrm>
          <a:prstGeom prst="rect">
            <a:avLst/>
          </a:prstGeom>
        </p:spPr>
        <p:txBody>
          <a:bodyPr wrap="none">
            <a:spAutoFit/>
          </a:bodyPr>
          <a:lstStyle/>
          <a:p>
            <a:pPr algn="just">
              <a:lnSpc>
                <a:spcPct val="150000"/>
              </a:lnSpc>
              <a:spcAft>
                <a:spcPts val="0"/>
              </a:spcAft>
            </a:pPr>
            <a:r>
              <a:rPr lang="zh-CN" altLang="zh-CN" sz="2400" b="0" kern="100">
                <a:solidFill>
                  <a:srgbClr val="000000"/>
                </a:solidFill>
                <a:cs typeface="Times New Roman" panose="02020603050405020304" pitchFamily="18" charset="0"/>
              </a:rPr>
              <a:t>（第</a:t>
            </a:r>
            <a:r>
              <a:rPr lang="en-US" altLang="zh-CN" sz="2400" b="0" kern="100">
                <a:solidFill>
                  <a:srgbClr val="000000"/>
                </a:solidFill>
                <a:cs typeface="Times New Roman" panose="02020603050405020304" pitchFamily="18" charset="0"/>
              </a:rPr>
              <a:t>25</a:t>
            </a:r>
            <a:r>
              <a:rPr lang="zh-CN" altLang="zh-CN" sz="2400" b="0" kern="100">
                <a:solidFill>
                  <a:srgbClr val="000000"/>
                </a:solidFill>
                <a:cs typeface="Times New Roman" panose="02020603050405020304" pitchFamily="18" charset="0"/>
              </a:rPr>
              <a:t>题）</a:t>
            </a:r>
            <a:endParaRPr lang="zh-CN" altLang="zh-CN" sz="1400" b="0" kern="100">
              <a:cs typeface="Times New Roman" panose="02020603050405020304" pitchFamily="18" charset="0"/>
            </a:endParaRPr>
          </a:p>
        </p:txBody>
      </p:sp>
      <p:sp>
        <p:nvSpPr>
          <p:cNvPr id="5" name="矩形 4"/>
          <p:cNvSpPr/>
          <p:nvPr/>
        </p:nvSpPr>
        <p:spPr>
          <a:xfrm>
            <a:off x="6752131" y="851110"/>
            <a:ext cx="1188146" cy="461665"/>
          </a:xfrm>
          <a:prstGeom prst="rect">
            <a:avLst/>
          </a:prstGeom>
        </p:spPr>
        <p:txBody>
          <a:bodyPr wrap="none">
            <a:spAutoFit/>
          </a:bodyPr>
          <a:lstStyle/>
          <a:p>
            <a:r>
              <a:rPr lang="zh-CN" altLang="zh-CN" sz="2400">
                <a:latin typeface="+mn-lt"/>
                <a:ea typeface="黑体" panose="02010609060101010101" pitchFamily="49" charset="-122"/>
                <a:cs typeface="Times New Roman" panose="02020603050405020304" pitchFamily="18" charset="0"/>
              </a:rPr>
              <a:t>　</a:t>
            </a:r>
            <a:r>
              <a:rPr lang="en-US" altLang="zh-CN" sz="2400">
                <a:latin typeface="+mn-lt"/>
                <a:ea typeface="黑体" panose="02010609060101010101" pitchFamily="49" charset="-122"/>
                <a:cs typeface="Times New Roman" panose="02020603050405020304" pitchFamily="18" charset="0"/>
              </a:rPr>
              <a:t>2.2</a:t>
            </a:r>
            <a:r>
              <a:rPr lang="zh-CN" altLang="zh-CN" sz="2400">
                <a:latin typeface="+mn-lt"/>
                <a:ea typeface="黑体" panose="02010609060101010101" pitchFamily="49" charset="-122"/>
                <a:cs typeface="Times New Roman" panose="02020603050405020304" pitchFamily="18" charset="0"/>
              </a:rPr>
              <a:t>　</a:t>
            </a:r>
            <a:endParaRPr lang="zh-CN" altLang="en-US">
              <a:latin typeface="+mn-lt"/>
              <a:ea typeface="黑体" panose="02010609060101010101" pitchFamily="49" charset="-122"/>
            </a:endParaRPr>
          </a:p>
        </p:txBody>
      </p:sp>
      <p:sp>
        <p:nvSpPr>
          <p:cNvPr id="6" name="矩形 5"/>
          <p:cNvSpPr/>
          <p:nvPr/>
        </p:nvSpPr>
        <p:spPr>
          <a:xfrm>
            <a:off x="3142878" y="1441688"/>
            <a:ext cx="492443" cy="461665"/>
          </a:xfrm>
          <a:prstGeom prst="rect">
            <a:avLst/>
          </a:prstGeom>
        </p:spPr>
        <p:txBody>
          <a:bodyPr wrap="none">
            <a:spAutoFit/>
          </a:bodyPr>
          <a:lstStyle/>
          <a:p>
            <a:r>
              <a:rPr lang="en-US" altLang="zh-CN" sz="2400">
                <a:latin typeface="+mn-lt"/>
                <a:cs typeface="Times New Roman" panose="02020603050405020304" pitchFamily="18" charset="0"/>
              </a:rPr>
              <a:t>10</a:t>
            </a:r>
            <a:endParaRPr lang="zh-CN" altLang="en-US">
              <a:latin typeface="+mn-lt"/>
            </a:endParaRPr>
          </a:p>
        </p:txBody>
      </p:sp>
      <p:sp>
        <p:nvSpPr>
          <p:cNvPr id="7" name="矩形 6"/>
          <p:cNvSpPr/>
          <p:nvPr/>
        </p:nvSpPr>
        <p:spPr>
          <a:xfrm>
            <a:off x="7625383" y="1879430"/>
            <a:ext cx="4192173" cy="461665"/>
          </a:xfrm>
          <a:prstGeom prst="rect">
            <a:avLst/>
          </a:prstGeom>
        </p:spPr>
        <p:txBody>
          <a:bodyPr wrap="none">
            <a:spAutoFit/>
          </a:bodyPr>
          <a:lstStyle/>
          <a:p>
            <a:r>
              <a:rPr lang="zh-CN" altLang="zh-CN" sz="2400">
                <a:latin typeface="+mn-lt"/>
                <a:ea typeface="黑体" panose="02010609060101010101" pitchFamily="49" charset="-122"/>
                <a:cs typeface="Times New Roman" panose="02020603050405020304" pitchFamily="18" charset="0"/>
              </a:rPr>
              <a:t>取</a:t>
            </a:r>
            <a:r>
              <a:rPr lang="en-US" altLang="zh-CN" sz="2400" i="1">
                <a:latin typeface="+mn-lt"/>
                <a:cs typeface="Times New Roman" panose="02020603050405020304" pitchFamily="18" charset="0"/>
              </a:rPr>
              <a:t>R</a:t>
            </a:r>
            <a:r>
              <a:rPr lang="en-US" altLang="zh-CN" sz="2400" i="1" baseline="-25000">
                <a:latin typeface="+mn-lt"/>
                <a:cs typeface="Times New Roman" panose="02020603050405020304" pitchFamily="18" charset="0"/>
              </a:rPr>
              <a:t>x</a:t>
            </a:r>
            <a:r>
              <a:rPr lang="zh-CN" altLang="zh-CN" sz="2400">
                <a:latin typeface="+mn-lt"/>
                <a:ea typeface="黑体" panose="02010609060101010101" pitchFamily="49" charset="-122"/>
                <a:cs typeface="Times New Roman" panose="02020603050405020304" pitchFamily="18" charset="0"/>
              </a:rPr>
              <a:t>的平均值可以减小误差　</a:t>
            </a:r>
            <a:endParaRPr lang="zh-CN" altLang="en-US">
              <a:latin typeface="+mn-lt"/>
            </a:endParaRPr>
          </a:p>
        </p:txBody>
      </p:sp>
    </p:spTree>
    <p:extLst>
      <p:ext uri="{BB962C8B-B14F-4D97-AF65-F5344CB8AC3E}">
        <p14:creationId xmlns:p14="http://schemas.microsoft.com/office/powerpoint/2010/main" val="37455657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632311"/>
          </a:xfrm>
        </p:spPr>
        <p:txBody>
          <a:bodyPr/>
          <a:lstStyle/>
          <a:p>
            <a:pPr>
              <a:spcAft>
                <a:spcPts val="0"/>
              </a:spcAft>
            </a:pP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年除夕之夜，无人机在福州上空排成</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蛇年大吉</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如图所示</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）共贺新春</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地面控制台给无人机发送指令利用的是（　　）</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endParaRPr lang="en-US"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spcAft>
                <a:spcPts val="0"/>
              </a:spcAft>
            </a:pPr>
            <a:endPar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spcAft>
                <a:spcPts val="0"/>
              </a:spcAft>
            </a:pPr>
            <a:endParaRPr lang="en-US"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spcAft>
                <a:spcPts val="0"/>
              </a:spcAft>
            </a:pPr>
            <a:endPar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spcAft>
                <a:spcPts val="0"/>
              </a:spcAft>
            </a:pPr>
            <a:endParaRPr lang="en-US"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spcAft>
                <a:spcPts val="0"/>
              </a:spcAft>
            </a:pPr>
            <a:endPar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spcAft>
                <a:spcPts val="0"/>
              </a:spcAft>
            </a:pPr>
            <a:r>
              <a:rPr lang="en-US"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超声波</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B</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次声波　　</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C</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激光　　</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D</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电磁波</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descr="YTImage25WE01.tif&amp;191&amp;1-1$"/>
          <p:cNvPicPr/>
          <p:nvPr/>
        </p:nvPicPr>
        <p:blipFill>
          <a:blip r:embed="rId2" cstate="print">
            <a:extLst>
              <a:ext uri="{28A0092B-C50C-407E-A947-70E740481C1C}">
                <a14:useLocalDpi xmlns:a14="http://schemas.microsoft.com/office/drawing/2010/main" val="0"/>
              </a:ext>
            </a:extLst>
          </a:blip>
          <a:stretch>
            <a:fillRect/>
          </a:stretch>
        </p:blipFill>
        <p:spPr>
          <a:xfrm>
            <a:off x="4150990" y="2132856"/>
            <a:ext cx="3185160" cy="1945640"/>
          </a:xfrm>
          <a:prstGeom prst="rect">
            <a:avLst/>
          </a:prstGeom>
        </p:spPr>
      </p:pic>
      <p:sp>
        <p:nvSpPr>
          <p:cNvPr id="5" name="矩形 4"/>
          <p:cNvSpPr/>
          <p:nvPr/>
        </p:nvSpPr>
        <p:spPr>
          <a:xfrm>
            <a:off x="5162308" y="4437112"/>
            <a:ext cx="1569660" cy="576248"/>
          </a:xfrm>
          <a:prstGeom prst="rect">
            <a:avLst/>
          </a:prstGeom>
        </p:spPr>
        <p:txBody>
          <a:bodyPr wrap="none">
            <a:spAutoFit/>
          </a:bodyPr>
          <a:lstStyle/>
          <a:p>
            <a:pPr algn="just">
              <a:lnSpc>
                <a:spcPct val="150000"/>
              </a:lnSpc>
              <a:spcAft>
                <a:spcPts val="0"/>
              </a:spcAft>
            </a:pPr>
            <a:r>
              <a:rPr lang="zh-CN" altLang="zh-CN" sz="2400" b="0" kern="100">
                <a:solidFill>
                  <a:srgbClr val="000000"/>
                </a:solidFill>
                <a:cs typeface="Times New Roman" panose="02020603050405020304" pitchFamily="18" charset="0"/>
              </a:rPr>
              <a:t>（第</a:t>
            </a:r>
            <a:r>
              <a:rPr lang="en-US" altLang="zh-CN" sz="2400" b="0" kern="100">
                <a:solidFill>
                  <a:srgbClr val="000000"/>
                </a:solidFill>
                <a:cs typeface="Times New Roman" panose="02020603050405020304" pitchFamily="18" charset="0"/>
              </a:rPr>
              <a:t>2</a:t>
            </a:r>
            <a:r>
              <a:rPr lang="zh-CN" altLang="zh-CN" sz="2400" b="0" kern="100">
                <a:solidFill>
                  <a:srgbClr val="000000"/>
                </a:solidFill>
                <a:cs typeface="Times New Roman" panose="02020603050405020304" pitchFamily="18" charset="0"/>
              </a:rPr>
              <a:t>题）</a:t>
            </a:r>
            <a:endParaRPr lang="zh-CN" altLang="zh-CN" sz="1400" b="0" kern="100">
              <a:cs typeface="Times New Roman" panose="02020603050405020304" pitchFamily="18" charset="0"/>
            </a:endParaRPr>
          </a:p>
        </p:txBody>
      </p:sp>
      <p:sp>
        <p:nvSpPr>
          <p:cNvPr id="4" name="矩形 3"/>
          <p:cNvSpPr/>
          <p:nvPr/>
        </p:nvSpPr>
        <p:spPr>
          <a:xfrm>
            <a:off x="5717018" y="1342404"/>
            <a:ext cx="407484" cy="461665"/>
          </a:xfrm>
          <a:prstGeom prst="rect">
            <a:avLst/>
          </a:prstGeom>
        </p:spPr>
        <p:txBody>
          <a:bodyPr wrap="none">
            <a:spAutoFit/>
          </a:bodyPr>
          <a:lstStyle/>
          <a:p>
            <a:r>
              <a:rPr lang="en-US" altLang="zh-CN" sz="2400">
                <a:ea typeface="等线" panose="02010600030101010101" pitchFamily="2" charset="-122"/>
              </a:rPr>
              <a:t>D</a:t>
            </a:r>
            <a:endParaRPr lang="zh-CN" altLang="en-US"/>
          </a:p>
        </p:txBody>
      </p:sp>
    </p:spTree>
    <p:extLst>
      <p:ext uri="{BB962C8B-B14F-4D97-AF65-F5344CB8AC3E}">
        <p14:creationId xmlns:p14="http://schemas.microsoft.com/office/powerpoint/2010/main" val="32459861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862322"/>
          </a:xfrm>
        </p:spPr>
        <p:txBody>
          <a:bodyPr/>
          <a:lstStyle/>
          <a:p>
            <a:pPr>
              <a:spcAft>
                <a:spcPts val="0"/>
              </a:spcAft>
            </a:pP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26</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探究液体压强与哪些因素有关</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的实验中</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lgn="l">
              <a:spcAft>
                <a:spcPts val="0"/>
              </a:spcAft>
            </a:pP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）观察图甲实验中橡皮膜凸起情况，提出可以探究的科学问题</a:t>
            </a:r>
            <a:r>
              <a:rPr lang="zh-CN"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a:t>
            </a:r>
            <a:r>
              <a:rPr lang="en-US" altLang="zh-CN" kern="1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_______________</a:t>
            </a:r>
            <a:endPar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l">
              <a:spcAft>
                <a:spcPts val="0"/>
              </a:spcAft>
            </a:pPr>
            <a:r>
              <a:rPr lang="en-US" altLang="zh-CN" kern="1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_____________________</a:t>
            </a:r>
            <a:r>
              <a:rPr lang="en-US" altLang="zh-CN"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）使用</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形管压强计进行实验前，小亮先用手指按压探头的橡皮膜，发现</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形管两管液面没有变化，说明该装置</a:t>
            </a:r>
            <a:r>
              <a:rPr lang="en-US" altLang="zh-CN" kern="1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____________</a:t>
            </a:r>
            <a:r>
              <a:rPr lang="en-US" altLang="zh-CN"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5087094" y="5949280"/>
            <a:ext cx="1723549" cy="576248"/>
          </a:xfrm>
          <a:prstGeom prst="rect">
            <a:avLst/>
          </a:prstGeom>
        </p:spPr>
        <p:txBody>
          <a:bodyPr wrap="none">
            <a:spAutoFit/>
          </a:bodyPr>
          <a:lstStyle/>
          <a:p>
            <a:pPr algn="just">
              <a:lnSpc>
                <a:spcPct val="150000"/>
              </a:lnSpc>
              <a:spcAft>
                <a:spcPts val="0"/>
              </a:spcAft>
            </a:pPr>
            <a:r>
              <a:rPr lang="zh-CN" altLang="zh-CN" sz="2400" b="0" kern="100">
                <a:solidFill>
                  <a:srgbClr val="000000"/>
                </a:solidFill>
                <a:cs typeface="Times New Roman" panose="02020603050405020304" pitchFamily="18" charset="0"/>
              </a:rPr>
              <a:t>（第</a:t>
            </a:r>
            <a:r>
              <a:rPr lang="en-US" altLang="zh-CN" sz="2400" b="0" kern="100">
                <a:solidFill>
                  <a:srgbClr val="000000"/>
                </a:solidFill>
                <a:ea typeface="楷体" panose="02010609060101010101" pitchFamily="49" charset="-122"/>
                <a:cs typeface="Times New Roman" panose="02020603050405020304" pitchFamily="18" charset="0"/>
              </a:rPr>
              <a:t>26</a:t>
            </a:r>
            <a:r>
              <a:rPr lang="zh-CN" altLang="zh-CN" sz="2400" b="0" kern="100">
                <a:solidFill>
                  <a:srgbClr val="000000"/>
                </a:solidFill>
                <a:cs typeface="Times New Roman" panose="02020603050405020304" pitchFamily="18" charset="0"/>
              </a:rPr>
              <a:t>题）</a:t>
            </a:r>
            <a:endParaRPr lang="zh-CN" altLang="zh-CN" sz="1400" b="0" kern="100">
              <a:cs typeface="Times New Roman" panose="02020603050405020304" pitchFamily="18" charset="0"/>
            </a:endParaRPr>
          </a:p>
        </p:txBody>
      </p:sp>
      <p:pic>
        <p:nvPicPr>
          <p:cNvPr id="5" name="图片 4"/>
          <p:cNvPicPr>
            <a:picLocks noChangeAspect="1"/>
          </p:cNvPicPr>
          <p:nvPr/>
        </p:nvPicPr>
        <p:blipFill>
          <a:blip r:embed="rId2"/>
          <a:stretch>
            <a:fillRect/>
          </a:stretch>
        </p:blipFill>
        <p:spPr>
          <a:xfrm>
            <a:off x="1823879" y="3579788"/>
            <a:ext cx="8559797" cy="2463779"/>
          </a:xfrm>
          <a:prstGeom prst="rect">
            <a:avLst/>
          </a:prstGeom>
        </p:spPr>
      </p:pic>
      <p:sp>
        <p:nvSpPr>
          <p:cNvPr id="3" name="矩形 2"/>
          <p:cNvSpPr/>
          <p:nvPr/>
        </p:nvSpPr>
        <p:spPr>
          <a:xfrm>
            <a:off x="9470956" y="1366646"/>
            <a:ext cx="2350323" cy="461665"/>
          </a:xfrm>
          <a:prstGeom prst="rect">
            <a:avLst/>
          </a:prstGeom>
        </p:spPr>
        <p:txBody>
          <a:bodyPr wrap="none">
            <a:spAutoFit/>
          </a:bodyPr>
          <a:lstStyle/>
          <a:p>
            <a:r>
              <a:rPr lang="zh-CN" altLang="zh-CN" sz="2400">
                <a:latin typeface="等线" panose="02010600030101010101" pitchFamily="2" charset="-122"/>
                <a:ea typeface="黑体" panose="02010609060101010101" pitchFamily="49" charset="-122"/>
                <a:cs typeface="Times New Roman" panose="02020603050405020304" pitchFamily="18" charset="0"/>
              </a:rPr>
              <a:t>液体向容器的侧</a:t>
            </a:r>
            <a:endParaRPr lang="zh-CN" altLang="en-US"/>
          </a:p>
        </p:txBody>
      </p:sp>
      <p:sp>
        <p:nvSpPr>
          <p:cNvPr id="6" name="矩形 5"/>
          <p:cNvSpPr/>
          <p:nvPr/>
        </p:nvSpPr>
        <p:spPr>
          <a:xfrm>
            <a:off x="550590" y="1932122"/>
            <a:ext cx="2040943" cy="461665"/>
          </a:xfrm>
          <a:prstGeom prst="rect">
            <a:avLst/>
          </a:prstGeom>
        </p:spPr>
        <p:txBody>
          <a:bodyPr wrap="none">
            <a:spAutoFit/>
          </a:bodyPr>
          <a:lstStyle/>
          <a:p>
            <a:r>
              <a:rPr lang="zh-CN" altLang="zh-CN" sz="2400">
                <a:latin typeface="等线" panose="02010600030101010101" pitchFamily="2" charset="-122"/>
                <a:ea typeface="黑体" panose="02010609060101010101" pitchFamily="49" charset="-122"/>
                <a:cs typeface="Times New Roman" panose="02020603050405020304" pitchFamily="18" charset="0"/>
              </a:rPr>
              <a:t>面是否有压强</a:t>
            </a:r>
            <a:endParaRPr lang="zh-CN" altLang="en-US"/>
          </a:p>
        </p:txBody>
      </p:sp>
      <p:sp>
        <p:nvSpPr>
          <p:cNvPr id="7" name="矩形 6"/>
          <p:cNvSpPr/>
          <p:nvPr/>
        </p:nvSpPr>
        <p:spPr>
          <a:xfrm>
            <a:off x="4943078" y="3029916"/>
            <a:ext cx="803425" cy="461665"/>
          </a:xfrm>
          <a:prstGeom prst="rect">
            <a:avLst/>
          </a:prstGeom>
        </p:spPr>
        <p:txBody>
          <a:bodyPr wrap="none">
            <a:spAutoFit/>
          </a:bodyPr>
          <a:lstStyle/>
          <a:p>
            <a:r>
              <a:rPr lang="zh-CN" altLang="zh-CN" sz="2400">
                <a:latin typeface="等线" panose="02010600030101010101" pitchFamily="2" charset="-122"/>
                <a:ea typeface="黑体" panose="02010609060101010101" pitchFamily="49" charset="-122"/>
                <a:cs typeface="Times New Roman" panose="02020603050405020304" pitchFamily="18" charset="0"/>
              </a:rPr>
              <a:t>漏气</a:t>
            </a:r>
            <a:endParaRPr lang="zh-CN" altLang="en-US"/>
          </a:p>
        </p:txBody>
      </p:sp>
    </p:spTree>
    <p:extLst>
      <p:ext uri="{BB962C8B-B14F-4D97-AF65-F5344CB8AC3E}">
        <p14:creationId xmlns:p14="http://schemas.microsoft.com/office/powerpoint/2010/main" val="2026754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6" grpId="0"/>
      <p:bldP spid="7"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862322"/>
          </a:xfrm>
        </p:spPr>
        <p:txBody>
          <a:bodyPr/>
          <a:lstStyle/>
          <a:p>
            <a:pPr algn="l">
              <a:spcAft>
                <a:spcPts val="0"/>
              </a:spcAft>
            </a:pP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）修复后，将探头放入液体内部（</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图乙</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形管两管液面产生的</a:t>
            </a:r>
            <a:r>
              <a:rPr lang="en-US" altLang="zh-CN" kern="1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_____________</a:t>
            </a:r>
            <a:r>
              <a:rPr lang="zh-CN"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反映探头</a:t>
            </a:r>
            <a:r>
              <a:rPr lang="en-US" altLang="zh-CN" kern="1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i="1"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A</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i="1"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B</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）面所处深度的液体压强大小</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）小聪利用数字式压强传感器更准确地探究液体压强与液体深度的关系，根据实验测得的数据画出的</a:t>
            </a:r>
            <a:r>
              <a:rPr lang="en-US" altLang="zh-CN" i="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关系图像如图丙所示</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分析图像可知：液体压强</a:t>
            </a:r>
            <a:r>
              <a:rPr lang="en-US" altLang="zh-CN" i="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与水深</a:t>
            </a:r>
            <a:r>
              <a:rPr lang="en-US" altLang="zh-CN" i="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成</a:t>
            </a:r>
            <a:r>
              <a:rPr lang="en-US" altLang="zh-CN" kern="1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____________</a:t>
            </a:r>
            <a:r>
              <a:rPr lang="en-US" altLang="zh-CN"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5758021" y="6014516"/>
            <a:ext cx="1723549" cy="576248"/>
          </a:xfrm>
          <a:prstGeom prst="rect">
            <a:avLst/>
          </a:prstGeom>
        </p:spPr>
        <p:txBody>
          <a:bodyPr wrap="none">
            <a:spAutoFit/>
          </a:bodyPr>
          <a:lstStyle/>
          <a:p>
            <a:pPr algn="just">
              <a:lnSpc>
                <a:spcPct val="150000"/>
              </a:lnSpc>
              <a:spcAft>
                <a:spcPts val="0"/>
              </a:spcAft>
            </a:pPr>
            <a:r>
              <a:rPr lang="zh-CN" altLang="zh-CN" sz="2400" b="0" kern="100">
                <a:solidFill>
                  <a:srgbClr val="000000"/>
                </a:solidFill>
                <a:cs typeface="Times New Roman" panose="02020603050405020304" pitchFamily="18" charset="0"/>
              </a:rPr>
              <a:t>（第</a:t>
            </a:r>
            <a:r>
              <a:rPr lang="en-US" altLang="zh-CN" sz="2400" b="0" kern="100">
                <a:solidFill>
                  <a:srgbClr val="000000"/>
                </a:solidFill>
                <a:ea typeface="楷体" panose="02010609060101010101" pitchFamily="49" charset="-122"/>
                <a:cs typeface="Times New Roman" panose="02020603050405020304" pitchFamily="18" charset="0"/>
              </a:rPr>
              <a:t>26</a:t>
            </a:r>
            <a:r>
              <a:rPr lang="zh-CN" altLang="zh-CN" sz="2400" b="0" kern="100">
                <a:solidFill>
                  <a:srgbClr val="000000"/>
                </a:solidFill>
                <a:cs typeface="Times New Roman" panose="02020603050405020304" pitchFamily="18" charset="0"/>
              </a:rPr>
              <a:t>题）</a:t>
            </a:r>
            <a:endParaRPr lang="zh-CN" altLang="zh-CN" sz="1400" b="0" kern="100">
              <a:cs typeface="Times New Roman" panose="02020603050405020304" pitchFamily="18" charset="0"/>
            </a:endParaRPr>
          </a:p>
        </p:txBody>
      </p:sp>
      <p:pic>
        <p:nvPicPr>
          <p:cNvPr id="4" name="图片 3"/>
          <p:cNvPicPr>
            <a:picLocks noChangeAspect="1"/>
          </p:cNvPicPr>
          <p:nvPr/>
        </p:nvPicPr>
        <p:blipFill>
          <a:blip r:embed="rId2">
            <a:clrChange>
              <a:clrFrom>
                <a:srgbClr val="FFFFFF"/>
              </a:clrFrom>
              <a:clrTo>
                <a:srgbClr val="FFFFFF">
                  <a:alpha val="0"/>
                </a:srgbClr>
              </a:clrTo>
            </a:clrChange>
          </a:blip>
          <a:stretch>
            <a:fillRect/>
          </a:stretch>
        </p:blipFill>
        <p:spPr>
          <a:xfrm>
            <a:off x="2206774" y="3096271"/>
            <a:ext cx="9803396" cy="2821726"/>
          </a:xfrm>
          <a:prstGeom prst="rect">
            <a:avLst/>
          </a:prstGeom>
        </p:spPr>
      </p:pic>
      <p:sp>
        <p:nvSpPr>
          <p:cNvPr id="5" name="矩形 4"/>
          <p:cNvSpPr/>
          <p:nvPr/>
        </p:nvSpPr>
        <p:spPr>
          <a:xfrm>
            <a:off x="10055646" y="818802"/>
            <a:ext cx="1422184" cy="461665"/>
          </a:xfrm>
          <a:prstGeom prst="rect">
            <a:avLst/>
          </a:prstGeom>
        </p:spPr>
        <p:txBody>
          <a:bodyPr wrap="none">
            <a:spAutoFit/>
          </a:bodyPr>
          <a:lstStyle/>
          <a:p>
            <a:r>
              <a:rPr lang="zh-CN" altLang="zh-CN" sz="2400">
                <a:latin typeface="等线" panose="02010600030101010101" pitchFamily="2" charset="-122"/>
                <a:ea typeface="黑体" panose="02010609060101010101" pitchFamily="49" charset="-122"/>
                <a:cs typeface="Times New Roman" panose="02020603050405020304" pitchFamily="18" charset="0"/>
              </a:rPr>
              <a:t>高度差　</a:t>
            </a:r>
            <a:endParaRPr lang="zh-CN" altLang="en-US"/>
          </a:p>
        </p:txBody>
      </p:sp>
      <p:sp>
        <p:nvSpPr>
          <p:cNvPr id="6" name="矩形 5"/>
          <p:cNvSpPr/>
          <p:nvPr/>
        </p:nvSpPr>
        <p:spPr>
          <a:xfrm>
            <a:off x="2350790" y="1412776"/>
            <a:ext cx="700833" cy="461665"/>
          </a:xfrm>
          <a:prstGeom prst="rect">
            <a:avLst/>
          </a:prstGeom>
        </p:spPr>
        <p:txBody>
          <a:bodyPr wrap="none">
            <a:spAutoFit/>
          </a:bodyPr>
          <a:lstStyle/>
          <a:p>
            <a:r>
              <a:rPr lang="en-US" altLang="zh-CN" sz="2400" i="1">
                <a:latin typeface="+mn-lt"/>
                <a:cs typeface="Times New Roman" panose="02020603050405020304" pitchFamily="18" charset="0"/>
              </a:rPr>
              <a:t>A</a:t>
            </a:r>
            <a:r>
              <a:rPr lang="zh-CN" altLang="zh-CN" sz="2400">
                <a:latin typeface="+mn-lt"/>
                <a:ea typeface="黑体" panose="02010609060101010101" pitchFamily="49" charset="-122"/>
                <a:cs typeface="Times New Roman" panose="02020603050405020304" pitchFamily="18" charset="0"/>
              </a:rPr>
              <a:t>　</a:t>
            </a:r>
            <a:endParaRPr lang="zh-CN" altLang="en-US">
              <a:latin typeface="+mn-lt"/>
            </a:endParaRPr>
          </a:p>
        </p:txBody>
      </p:sp>
      <p:sp>
        <p:nvSpPr>
          <p:cNvPr id="7" name="矩形 6"/>
          <p:cNvSpPr/>
          <p:nvPr/>
        </p:nvSpPr>
        <p:spPr>
          <a:xfrm>
            <a:off x="838622" y="2909433"/>
            <a:ext cx="1112805" cy="646331"/>
          </a:xfrm>
          <a:prstGeom prst="rect">
            <a:avLst/>
          </a:prstGeom>
        </p:spPr>
        <p:txBody>
          <a:bodyPr wrap="none">
            <a:spAutoFit/>
          </a:bodyPr>
          <a:lstStyle/>
          <a:p>
            <a:pPr algn="just">
              <a:lnSpc>
                <a:spcPct val="150000"/>
              </a:lnSpc>
              <a:spcAft>
                <a:spcPts val="0"/>
              </a:spcAft>
            </a:pPr>
            <a:r>
              <a:rPr lang="zh-CN" altLang="zh-CN" sz="2400" kern="100">
                <a:ea typeface="黑体" panose="02010609060101010101" pitchFamily="49" charset="-122"/>
                <a:cs typeface="Times New Roman" panose="02020603050405020304" pitchFamily="18" charset="0"/>
              </a:rPr>
              <a:t>正比　</a:t>
            </a:r>
            <a:endParaRPr lang="zh-CN" altLang="zh-CN" sz="1400" kern="100">
              <a:cs typeface="Times New Roman" panose="02020603050405020304" pitchFamily="18" charset="0"/>
            </a:endParaRPr>
          </a:p>
        </p:txBody>
      </p:sp>
    </p:spTree>
    <p:extLst>
      <p:ext uri="{BB962C8B-B14F-4D97-AF65-F5344CB8AC3E}">
        <p14:creationId xmlns:p14="http://schemas.microsoft.com/office/powerpoint/2010/main" val="17490740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754326"/>
          </a:xfrm>
        </p:spPr>
        <p:txBody>
          <a:bodyPr/>
          <a:lstStyle/>
          <a:p>
            <a:pPr>
              <a:spcAft>
                <a:spcPts val="0"/>
              </a:spcAft>
            </a:pP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）利用压强传感器还可测液体密度</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实验时，小华将探头浸入盐水中，橡皮膜所处深度为</a:t>
            </a:r>
            <a:r>
              <a:rPr lang="en-US" altLang="zh-CN" kern="100">
                <a:solidFill>
                  <a:srgbClr val="000000"/>
                </a:solidFill>
                <a:ea typeface="宋体" panose="02010600030101010101" pitchFamily="2" charset="-122"/>
                <a:cs typeface="Times New Roman" panose="02020603050405020304" pitchFamily="18" charset="0"/>
              </a:rPr>
              <a:t>0.05</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，传感器显示液体压强为</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kern="100">
                <a:solidFill>
                  <a:srgbClr val="000000"/>
                </a:solidFill>
                <a:ea typeface="宋体" panose="02010600030101010101" pitchFamily="2" charset="-122"/>
                <a:cs typeface="Times New Roman" panose="02020603050405020304" pitchFamily="18" charset="0"/>
              </a:rPr>
              <a:t>.5</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9 kPa</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，如图丁所示，则盐水密度为</a:t>
            </a:r>
            <a:r>
              <a:rPr lang="en-US" altLang="zh-CN" kern="1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a:t>
            </a:r>
            <a:r>
              <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____</a:t>
            </a:r>
            <a:r>
              <a:rPr lang="en-US" altLang="zh-CN" kern="1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kg</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m</a:t>
            </a:r>
            <a:r>
              <a:rPr lang="en-US" altLang="zh-CN" kern="100"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3934966" y="2636912"/>
            <a:ext cx="3064186" cy="3461034"/>
          </a:xfrm>
          <a:prstGeom prst="rect">
            <a:avLst/>
          </a:prstGeom>
        </p:spPr>
      </p:pic>
      <p:sp>
        <p:nvSpPr>
          <p:cNvPr id="4" name="矩形 3"/>
          <p:cNvSpPr/>
          <p:nvPr/>
        </p:nvSpPr>
        <p:spPr>
          <a:xfrm>
            <a:off x="478582" y="1925458"/>
            <a:ext cx="2061783" cy="461665"/>
          </a:xfrm>
          <a:prstGeom prst="rect">
            <a:avLst/>
          </a:prstGeom>
        </p:spPr>
        <p:txBody>
          <a:bodyPr wrap="none">
            <a:spAutoFit/>
          </a:bodyPr>
          <a:lstStyle/>
          <a:p>
            <a:r>
              <a:rPr lang="zh-CN" altLang="zh-CN" sz="2400">
                <a:latin typeface="+mn-lt"/>
                <a:ea typeface="黑体" panose="02010609060101010101" pitchFamily="49" charset="-122"/>
                <a:cs typeface="Times New Roman" panose="02020603050405020304" pitchFamily="18" charset="0"/>
              </a:rPr>
              <a:t>　</a:t>
            </a:r>
            <a:r>
              <a:rPr lang="en-US" altLang="zh-CN" sz="2400">
                <a:latin typeface="+mn-lt"/>
                <a:cs typeface="Times New Roman" panose="02020603050405020304" pitchFamily="18" charset="0"/>
              </a:rPr>
              <a:t>1.18</a:t>
            </a:r>
            <a:r>
              <a:rPr lang="en-US" altLang="zh-CN" sz="2400">
                <a:latin typeface="+mn-ea"/>
                <a:ea typeface="+mn-ea"/>
              </a:rPr>
              <a:t>×</a:t>
            </a:r>
            <a:r>
              <a:rPr lang="en-US" altLang="zh-CN" sz="2400">
                <a:latin typeface="+mn-lt"/>
                <a:cs typeface="Times New Roman" panose="02020603050405020304" pitchFamily="18" charset="0"/>
              </a:rPr>
              <a:t>10</a:t>
            </a:r>
            <a:r>
              <a:rPr lang="en-US" altLang="zh-CN" sz="2400" baseline="30000">
                <a:latin typeface="+mn-lt"/>
                <a:cs typeface="Times New Roman" panose="02020603050405020304" pitchFamily="18" charset="0"/>
              </a:rPr>
              <a:t>3</a:t>
            </a:r>
            <a:r>
              <a:rPr lang="zh-CN" altLang="zh-CN" sz="2400">
                <a:latin typeface="+mn-lt"/>
                <a:ea typeface="黑体" panose="02010609060101010101" pitchFamily="49" charset="-122"/>
                <a:cs typeface="Times New Roman" panose="02020603050405020304" pitchFamily="18" charset="0"/>
              </a:rPr>
              <a:t>　</a:t>
            </a:r>
            <a:endParaRPr lang="zh-CN" altLang="en-US">
              <a:latin typeface="+mn-lt"/>
            </a:endParaRPr>
          </a:p>
        </p:txBody>
      </p:sp>
    </p:spTree>
    <p:extLst>
      <p:ext uri="{BB962C8B-B14F-4D97-AF65-F5344CB8AC3E}">
        <p14:creationId xmlns:p14="http://schemas.microsoft.com/office/powerpoint/2010/main" val="2725394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792239"/>
          </a:xfrm>
        </p:spPr>
        <p:txBody>
          <a:bodyPr/>
          <a:lstStyle/>
          <a:p>
            <a:pPr>
              <a:spcAft>
                <a:spcPts val="0"/>
              </a:spcAft>
            </a:pP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27</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）杆秤的秤砣和秤杆叫</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权</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衡</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，寓意做任何事情都要权衡轻重</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那么，如何用小权平衡千钧之重？青青项目小组开启设计并制作杆秤之旅</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任务一：选材组装</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）选取一根较光滑的长竹筷、塑料盘、细线、重物，按如图所示用小刀在杆上</a:t>
            </a:r>
            <a:r>
              <a:rPr lang="en-US" altLang="zh-CN" i="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处刻刀口，用以固定提纽和秤盘位置</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提纽位置</a:t>
            </a:r>
            <a:r>
              <a:rPr lang="en-US" altLang="zh-CN" i="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即是杠杆的</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a:t>
            </a:r>
            <a:r>
              <a:rPr lang="en-US" altLang="zh-CN"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3749359" y="3538359"/>
            <a:ext cx="4016331" cy="2333450"/>
          </a:xfrm>
          <a:prstGeom prst="rect">
            <a:avLst/>
          </a:prstGeom>
        </p:spPr>
      </p:pic>
      <p:sp>
        <p:nvSpPr>
          <p:cNvPr id="4" name="矩形 3"/>
          <p:cNvSpPr/>
          <p:nvPr/>
        </p:nvSpPr>
        <p:spPr>
          <a:xfrm>
            <a:off x="4511029" y="5897739"/>
            <a:ext cx="2492990" cy="576248"/>
          </a:xfrm>
          <a:prstGeom prst="rect">
            <a:avLst/>
          </a:prstGeom>
        </p:spPr>
        <p:txBody>
          <a:bodyPr wrap="none">
            <a:spAutoFit/>
          </a:bodyPr>
          <a:lstStyle/>
          <a:p>
            <a:pPr algn="just">
              <a:lnSpc>
                <a:spcPct val="150000"/>
              </a:lnSpc>
              <a:spcAft>
                <a:spcPts val="0"/>
              </a:spcAft>
            </a:pPr>
            <a:r>
              <a:rPr lang="zh-CN" altLang="zh-CN" sz="2400" b="0" kern="100">
                <a:solidFill>
                  <a:srgbClr val="000000"/>
                </a:solidFill>
                <a:cs typeface="Times New Roman" panose="02020603050405020304" pitchFamily="18" charset="0"/>
              </a:rPr>
              <a:t>［第</a:t>
            </a:r>
            <a:r>
              <a:rPr lang="en-US" altLang="zh-CN" sz="2400" b="0" kern="100">
                <a:solidFill>
                  <a:srgbClr val="000000"/>
                </a:solidFill>
                <a:cs typeface="Times New Roman" panose="02020603050405020304" pitchFamily="18" charset="0"/>
              </a:rPr>
              <a:t>27</a:t>
            </a:r>
            <a:r>
              <a:rPr lang="zh-CN" altLang="zh-CN" sz="2400" b="0" kern="100">
                <a:solidFill>
                  <a:srgbClr val="000000"/>
                </a:solidFill>
                <a:cs typeface="Times New Roman" panose="02020603050405020304" pitchFamily="18" charset="0"/>
              </a:rPr>
              <a:t>题（</a:t>
            </a:r>
            <a:r>
              <a:rPr lang="en-US" altLang="zh-CN" sz="2400" b="0" kern="100">
                <a:solidFill>
                  <a:srgbClr val="000000"/>
                </a:solidFill>
                <a:cs typeface="Times New Roman" panose="02020603050405020304" pitchFamily="18" charset="0"/>
              </a:rPr>
              <a:t>1</a:t>
            </a:r>
            <a:r>
              <a:rPr lang="zh-CN" altLang="zh-CN" sz="2400" b="0" kern="100">
                <a:solidFill>
                  <a:srgbClr val="000000"/>
                </a:solidFill>
                <a:cs typeface="Times New Roman" panose="02020603050405020304" pitchFamily="18" charset="0"/>
              </a:rPr>
              <a:t>）］</a:t>
            </a:r>
            <a:endParaRPr lang="zh-CN" altLang="zh-CN" sz="1400" b="0" kern="100">
              <a:cs typeface="Times New Roman" panose="02020603050405020304" pitchFamily="18" charset="0"/>
            </a:endParaRPr>
          </a:p>
        </p:txBody>
      </p:sp>
      <p:sp>
        <p:nvSpPr>
          <p:cNvPr id="5" name="矩形 4"/>
          <p:cNvSpPr/>
          <p:nvPr/>
        </p:nvSpPr>
        <p:spPr>
          <a:xfrm>
            <a:off x="9029949" y="3039343"/>
            <a:ext cx="494046" cy="461665"/>
          </a:xfrm>
          <a:prstGeom prst="rect">
            <a:avLst/>
          </a:prstGeom>
        </p:spPr>
        <p:txBody>
          <a:bodyPr wrap="none">
            <a:spAutoFit/>
          </a:bodyPr>
          <a:lstStyle/>
          <a:p>
            <a:r>
              <a:rPr lang="zh-CN" altLang="zh-CN" sz="2400">
                <a:latin typeface="等线" panose="02010600030101010101" pitchFamily="2" charset="-122"/>
                <a:ea typeface="黑体" panose="02010609060101010101" pitchFamily="49" charset="-122"/>
                <a:cs typeface="Times New Roman" panose="02020603050405020304" pitchFamily="18" charset="0"/>
              </a:rPr>
              <a:t>支</a:t>
            </a:r>
            <a:endParaRPr lang="zh-CN" altLang="en-US"/>
          </a:p>
        </p:txBody>
      </p:sp>
    </p:spTree>
    <p:extLst>
      <p:ext uri="{BB962C8B-B14F-4D97-AF65-F5344CB8AC3E}">
        <p14:creationId xmlns:p14="http://schemas.microsoft.com/office/powerpoint/2010/main" val="35142427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620688"/>
            <a:ext cx="11485848" cy="3970318"/>
          </a:xfrm>
        </p:spPr>
        <p:txBody>
          <a:bodyPr/>
          <a:lstStyle/>
          <a:p>
            <a:pPr>
              <a:spcAft>
                <a:spcPts val="0"/>
              </a:spcAft>
            </a:pP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任务二：标定刻度</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）定盘星：秤盘不放物体时，提起提纽，调节秤砣位置使杆在</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____________</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位置平衡，用记号笔标出秤砣细线在杆上位置</a:t>
            </a:r>
            <a:r>
              <a:rPr lang="en-US" altLang="zh-CN" i="1"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C</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，标记为</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0</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，即定盘星（</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杆秤的零刻度线</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此步骤抵消杆与盘的自重影响，确保后续测量从</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零</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开始</a:t>
            </a:r>
            <a:r>
              <a:rPr lang="en-US" altLang="zh-CN"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p>
          <a:p>
            <a:pPr>
              <a:spcAft>
                <a:spcPts val="0"/>
              </a:spcAft>
            </a:pP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）定星花：在秤盘上放</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100 g</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砝码，手提提纽，调节秤砣位置使秤杆水平平衡，标出秤砣细线在杆上位置</a:t>
            </a:r>
            <a:r>
              <a:rPr lang="en-US" altLang="zh-CN" i="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如图</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），记为</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100</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g</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根据杠杆平衡条件</a:t>
            </a:r>
            <a:r>
              <a:rPr lang="en-US" altLang="zh-CN" i="1"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kern="100"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i="1"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kern="100"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en-US"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kern="100"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i="1"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kern="100"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，可推导出杆秤的刻度是</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____________</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的，再将</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0</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到</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100</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之间分为</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10</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等份，依次标上相应刻度</a:t>
            </a:r>
            <a:r>
              <a:rPr lang="en-US" altLang="zh-CN"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descr="YTImage25WE42.tif&amp;235&amp;1-1$"/>
          <p:cNvPicPr/>
          <p:nvPr/>
        </p:nvPicPr>
        <p:blipFill>
          <a:blip r:embed="rId2" cstate="print">
            <a:extLst>
              <a:ext uri="{28A0092B-C50C-407E-A947-70E740481C1C}">
                <a14:useLocalDpi xmlns:a14="http://schemas.microsoft.com/office/drawing/2010/main" val="0"/>
              </a:ext>
            </a:extLst>
          </a:blip>
          <a:stretch>
            <a:fillRect/>
          </a:stretch>
        </p:blipFill>
        <p:spPr>
          <a:xfrm>
            <a:off x="4583038" y="4591006"/>
            <a:ext cx="2303145" cy="1287780"/>
          </a:xfrm>
          <a:prstGeom prst="rect">
            <a:avLst/>
          </a:prstGeom>
        </p:spPr>
      </p:pic>
      <p:sp>
        <p:nvSpPr>
          <p:cNvPr id="4" name="矩形 3"/>
          <p:cNvSpPr/>
          <p:nvPr/>
        </p:nvSpPr>
        <p:spPr>
          <a:xfrm>
            <a:off x="4295006" y="5949280"/>
            <a:ext cx="2492990" cy="576248"/>
          </a:xfrm>
          <a:prstGeom prst="rect">
            <a:avLst/>
          </a:prstGeom>
        </p:spPr>
        <p:txBody>
          <a:bodyPr wrap="none">
            <a:spAutoFit/>
          </a:bodyPr>
          <a:lstStyle/>
          <a:p>
            <a:pPr algn="just">
              <a:lnSpc>
                <a:spcPct val="150000"/>
              </a:lnSpc>
              <a:spcAft>
                <a:spcPts val="0"/>
              </a:spcAft>
            </a:pPr>
            <a:r>
              <a:rPr lang="zh-CN" altLang="zh-CN" sz="2400" b="0" kern="100">
                <a:solidFill>
                  <a:srgbClr val="000000"/>
                </a:solidFill>
                <a:cs typeface="Times New Roman" panose="02020603050405020304" pitchFamily="18" charset="0"/>
              </a:rPr>
              <a:t>［第</a:t>
            </a:r>
            <a:r>
              <a:rPr lang="en-US" altLang="zh-CN" sz="2400" b="0" kern="100">
                <a:solidFill>
                  <a:srgbClr val="000000"/>
                </a:solidFill>
                <a:cs typeface="Times New Roman" panose="02020603050405020304" pitchFamily="18" charset="0"/>
              </a:rPr>
              <a:t>27</a:t>
            </a:r>
            <a:r>
              <a:rPr lang="zh-CN" altLang="zh-CN" sz="2400" b="0" kern="100">
                <a:solidFill>
                  <a:srgbClr val="000000"/>
                </a:solidFill>
                <a:cs typeface="Times New Roman" panose="02020603050405020304" pitchFamily="18" charset="0"/>
              </a:rPr>
              <a:t>题（</a:t>
            </a:r>
            <a:r>
              <a:rPr lang="en-US" altLang="zh-CN" sz="2400" b="0" kern="100">
                <a:solidFill>
                  <a:srgbClr val="000000"/>
                </a:solidFill>
                <a:cs typeface="Times New Roman" panose="02020603050405020304" pitchFamily="18" charset="0"/>
              </a:rPr>
              <a:t>3</a:t>
            </a:r>
            <a:r>
              <a:rPr lang="zh-CN" altLang="zh-CN" sz="2400" b="0" kern="100">
                <a:solidFill>
                  <a:srgbClr val="000000"/>
                </a:solidFill>
                <a:cs typeface="Times New Roman" panose="02020603050405020304" pitchFamily="18" charset="0"/>
              </a:rPr>
              <a:t>）］</a:t>
            </a:r>
            <a:endParaRPr lang="zh-CN" altLang="zh-CN" sz="1400" b="0" kern="100">
              <a:cs typeface="Times New Roman" panose="02020603050405020304" pitchFamily="18" charset="0"/>
            </a:endParaRPr>
          </a:p>
        </p:txBody>
      </p:sp>
      <p:sp>
        <p:nvSpPr>
          <p:cNvPr id="5" name="矩形 4"/>
          <p:cNvSpPr/>
          <p:nvPr/>
        </p:nvSpPr>
        <p:spPr>
          <a:xfrm>
            <a:off x="9407574" y="1275045"/>
            <a:ext cx="1422184" cy="461665"/>
          </a:xfrm>
          <a:prstGeom prst="rect">
            <a:avLst/>
          </a:prstGeom>
        </p:spPr>
        <p:txBody>
          <a:bodyPr wrap="none">
            <a:spAutoFit/>
          </a:bodyPr>
          <a:lstStyle/>
          <a:p>
            <a:r>
              <a:rPr lang="zh-CN" altLang="zh-CN" sz="2400">
                <a:latin typeface="等线" panose="02010600030101010101" pitchFamily="2" charset="-122"/>
                <a:ea typeface="黑体" panose="02010609060101010101" pitchFamily="49" charset="-122"/>
                <a:cs typeface="Times New Roman" panose="02020603050405020304" pitchFamily="18" charset="0"/>
              </a:rPr>
              <a:t>　水平　</a:t>
            </a:r>
            <a:endParaRPr lang="zh-CN" altLang="en-US"/>
          </a:p>
        </p:txBody>
      </p:sp>
      <p:sp>
        <p:nvSpPr>
          <p:cNvPr id="6" name="矩形 5"/>
          <p:cNvSpPr/>
          <p:nvPr/>
        </p:nvSpPr>
        <p:spPr>
          <a:xfrm>
            <a:off x="2710830" y="4028601"/>
            <a:ext cx="1112805" cy="461665"/>
          </a:xfrm>
          <a:prstGeom prst="rect">
            <a:avLst/>
          </a:prstGeom>
        </p:spPr>
        <p:txBody>
          <a:bodyPr wrap="none">
            <a:spAutoFit/>
          </a:bodyPr>
          <a:lstStyle/>
          <a:p>
            <a:r>
              <a:rPr lang="zh-CN" altLang="zh-CN" sz="2400">
                <a:latin typeface="等线" panose="02010600030101010101" pitchFamily="2" charset="-122"/>
                <a:ea typeface="黑体" panose="02010609060101010101" pitchFamily="49" charset="-122"/>
                <a:cs typeface="Times New Roman" panose="02020603050405020304" pitchFamily="18" charset="0"/>
              </a:rPr>
              <a:t>　均匀</a:t>
            </a:r>
            <a:endParaRPr lang="zh-CN" altLang="en-US"/>
          </a:p>
        </p:txBody>
      </p:sp>
    </p:spTree>
    <p:extLst>
      <p:ext uri="{BB962C8B-B14F-4D97-AF65-F5344CB8AC3E}">
        <p14:creationId xmlns:p14="http://schemas.microsoft.com/office/powerpoint/2010/main" val="18914792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862322"/>
          </a:xfrm>
        </p:spPr>
        <p:txBody>
          <a:bodyPr/>
          <a:lstStyle/>
          <a:p>
            <a:pPr>
              <a:spcAft>
                <a:spcPts val="0"/>
              </a:spcAft>
            </a:pP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）定量程：按每一等份</a:t>
            </a:r>
            <a:r>
              <a:rPr lang="en-US" altLang="zh-CN" kern="1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g</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推算，在杆的最远端标出称量最大值</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任务三：测试调整</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）用刻度尺测出零刻度线到提纽的距离</a:t>
            </a:r>
            <a:r>
              <a:rPr lang="en-US" altLang="zh-CN" i="1"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CB</a:t>
            </a:r>
            <a:r>
              <a:rPr lang="zh-CN" altLang="en-US"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kern="100" smtClean="0">
                <a:solidFill>
                  <a:srgbClr val="000000"/>
                </a:solidFill>
                <a:ea typeface="宋体" panose="02010600030101010101" pitchFamily="2" charset="-122"/>
                <a:cs typeface="Times New Roman" panose="02020603050405020304" pitchFamily="18" charset="0"/>
              </a:rPr>
              <a:t>.0 </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cm</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100 g</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刻度线到提纽的距离</a:t>
            </a:r>
            <a:r>
              <a:rPr lang="en-US" altLang="zh-CN" i="1"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DB</a:t>
            </a:r>
            <a:r>
              <a:rPr lang="zh-CN" altLang="en-US"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kern="100" smtClean="0">
                <a:solidFill>
                  <a:srgbClr val="000000"/>
                </a:solidFill>
                <a:ea typeface="宋体" panose="02010600030101010101" pitchFamily="2" charset="-122"/>
                <a:cs typeface="Times New Roman" panose="02020603050405020304" pitchFamily="18" charset="0"/>
              </a:rPr>
              <a:t>2.0 </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cm</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将橡皮擦放入秤盘，调节秤砣使杆秤水平平衡，此时秤砣细线到提纽的距离为</a:t>
            </a:r>
            <a:r>
              <a:rPr lang="en-US" altLang="zh-CN" kern="100">
                <a:solidFill>
                  <a:srgbClr val="000000"/>
                </a:solidFill>
                <a:ea typeface="宋体" panose="02010600030101010101" pitchFamily="2" charset="-122"/>
                <a:cs typeface="Times New Roman" panose="02020603050405020304" pitchFamily="18" charset="0"/>
              </a:rPr>
              <a:t>3.5 </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cm</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，则这块橡皮擦质量为</a:t>
            </a:r>
            <a:r>
              <a:rPr lang="en-US" altLang="zh-CN" kern="1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g</a:t>
            </a:r>
            <a:r>
              <a:rPr lang="en-US" altLang="zh-CN"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descr="YTImage25WE42.tif&amp;235&amp;1-1$"/>
          <p:cNvPicPr/>
          <p:nvPr/>
        </p:nvPicPr>
        <p:blipFill>
          <a:blip r:embed="rId2" cstate="print">
            <a:extLst>
              <a:ext uri="{28A0092B-C50C-407E-A947-70E740481C1C}">
                <a14:useLocalDpi xmlns:a14="http://schemas.microsoft.com/office/drawing/2010/main" val="0"/>
              </a:ext>
            </a:extLst>
          </a:blip>
          <a:stretch>
            <a:fillRect/>
          </a:stretch>
        </p:blipFill>
        <p:spPr>
          <a:xfrm>
            <a:off x="4063326" y="3933056"/>
            <a:ext cx="3024336" cy="1656184"/>
          </a:xfrm>
          <a:prstGeom prst="rect">
            <a:avLst/>
          </a:prstGeom>
        </p:spPr>
      </p:pic>
      <p:sp>
        <p:nvSpPr>
          <p:cNvPr id="4" name="矩形 3"/>
          <p:cNvSpPr/>
          <p:nvPr/>
        </p:nvSpPr>
        <p:spPr>
          <a:xfrm>
            <a:off x="4078982" y="5625822"/>
            <a:ext cx="2492990" cy="576248"/>
          </a:xfrm>
          <a:prstGeom prst="rect">
            <a:avLst/>
          </a:prstGeom>
        </p:spPr>
        <p:txBody>
          <a:bodyPr wrap="none">
            <a:spAutoFit/>
          </a:bodyPr>
          <a:lstStyle/>
          <a:p>
            <a:pPr algn="just">
              <a:lnSpc>
                <a:spcPct val="150000"/>
              </a:lnSpc>
              <a:spcAft>
                <a:spcPts val="0"/>
              </a:spcAft>
            </a:pPr>
            <a:r>
              <a:rPr lang="zh-CN" altLang="zh-CN" sz="2400" b="0" kern="100">
                <a:solidFill>
                  <a:srgbClr val="000000"/>
                </a:solidFill>
                <a:cs typeface="Times New Roman" panose="02020603050405020304" pitchFamily="18" charset="0"/>
              </a:rPr>
              <a:t>［第</a:t>
            </a:r>
            <a:r>
              <a:rPr lang="en-US" altLang="zh-CN" sz="2400" b="0" kern="100">
                <a:solidFill>
                  <a:srgbClr val="000000"/>
                </a:solidFill>
                <a:cs typeface="Times New Roman" panose="02020603050405020304" pitchFamily="18" charset="0"/>
              </a:rPr>
              <a:t>27</a:t>
            </a:r>
            <a:r>
              <a:rPr lang="zh-CN" altLang="zh-CN" sz="2400" b="0" kern="100">
                <a:solidFill>
                  <a:srgbClr val="000000"/>
                </a:solidFill>
                <a:cs typeface="Times New Roman" panose="02020603050405020304" pitchFamily="18" charset="0"/>
              </a:rPr>
              <a:t>题（</a:t>
            </a:r>
            <a:r>
              <a:rPr lang="en-US" altLang="zh-CN" sz="2400" b="0" kern="100">
                <a:solidFill>
                  <a:srgbClr val="000000"/>
                </a:solidFill>
                <a:cs typeface="Times New Roman" panose="02020603050405020304" pitchFamily="18" charset="0"/>
              </a:rPr>
              <a:t>3</a:t>
            </a:r>
            <a:r>
              <a:rPr lang="zh-CN" altLang="zh-CN" sz="2400" b="0" kern="100">
                <a:solidFill>
                  <a:srgbClr val="000000"/>
                </a:solidFill>
                <a:cs typeface="Times New Roman" panose="02020603050405020304" pitchFamily="18" charset="0"/>
              </a:rPr>
              <a:t>）］</a:t>
            </a:r>
            <a:endParaRPr lang="zh-CN" altLang="zh-CN" sz="1400" b="0" kern="100">
              <a:cs typeface="Times New Roman" panose="02020603050405020304" pitchFamily="18" charset="0"/>
            </a:endParaRPr>
          </a:p>
        </p:txBody>
      </p:sp>
      <p:sp>
        <p:nvSpPr>
          <p:cNvPr id="5" name="矩形 4"/>
          <p:cNvSpPr/>
          <p:nvPr/>
        </p:nvSpPr>
        <p:spPr>
          <a:xfrm>
            <a:off x="4367014" y="836712"/>
            <a:ext cx="801823" cy="461665"/>
          </a:xfrm>
          <a:prstGeom prst="rect">
            <a:avLst/>
          </a:prstGeom>
        </p:spPr>
        <p:txBody>
          <a:bodyPr wrap="none">
            <a:spAutoFit/>
          </a:bodyPr>
          <a:lstStyle/>
          <a:p>
            <a:r>
              <a:rPr lang="en-US" altLang="zh-CN" sz="2400">
                <a:latin typeface="+mn-lt"/>
                <a:cs typeface="Times New Roman" panose="02020603050405020304" pitchFamily="18" charset="0"/>
              </a:rPr>
              <a:t>10</a:t>
            </a:r>
            <a:r>
              <a:rPr lang="zh-CN" altLang="zh-CN" sz="2400">
                <a:latin typeface="+mn-lt"/>
                <a:ea typeface="黑体" panose="02010609060101010101" pitchFamily="49" charset="-122"/>
                <a:cs typeface="Times New Roman" panose="02020603050405020304" pitchFamily="18" charset="0"/>
              </a:rPr>
              <a:t>　</a:t>
            </a:r>
            <a:endParaRPr lang="zh-CN" altLang="en-US">
              <a:latin typeface="+mn-lt"/>
            </a:endParaRPr>
          </a:p>
        </p:txBody>
      </p:sp>
      <p:sp>
        <p:nvSpPr>
          <p:cNvPr id="6" name="矩形 5"/>
          <p:cNvSpPr/>
          <p:nvPr/>
        </p:nvSpPr>
        <p:spPr>
          <a:xfrm>
            <a:off x="5375126" y="3039343"/>
            <a:ext cx="569387" cy="461665"/>
          </a:xfrm>
          <a:prstGeom prst="rect">
            <a:avLst/>
          </a:prstGeom>
        </p:spPr>
        <p:txBody>
          <a:bodyPr wrap="none">
            <a:spAutoFit/>
          </a:bodyPr>
          <a:lstStyle/>
          <a:p>
            <a:r>
              <a:rPr lang="en-US" altLang="zh-CN" sz="2400">
                <a:latin typeface="+mn-lt"/>
                <a:cs typeface="Times New Roman" panose="02020603050405020304" pitchFamily="18" charset="0"/>
              </a:rPr>
              <a:t>7.5</a:t>
            </a:r>
            <a:endParaRPr lang="zh-CN" altLang="en-US">
              <a:latin typeface="+mn-lt"/>
            </a:endParaRPr>
          </a:p>
        </p:txBody>
      </p:sp>
    </p:spTree>
    <p:extLst>
      <p:ext uri="{BB962C8B-B14F-4D97-AF65-F5344CB8AC3E}">
        <p14:creationId xmlns:p14="http://schemas.microsoft.com/office/powerpoint/2010/main" val="32142824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754326"/>
          </a:xfrm>
        </p:spPr>
        <p:txBody>
          <a:bodyPr/>
          <a:lstStyle/>
          <a:p>
            <a:pPr>
              <a:spcAft>
                <a:spcPts val="0"/>
              </a:spcAft>
            </a:pPr>
            <a:r>
              <a:rPr lang="zh-CN" altLang="zh-CN" kern="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kern="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）若要用此杆秤称量更大质量的物体，改进的方法是</a:t>
            </a:r>
            <a:r>
              <a:rPr lang="en-US" altLang="zh-CN" kern="100" dirty="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________________</a:t>
            </a:r>
            <a:r>
              <a:rPr lang="en-US" altLang="zh-CN" kern="1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a:t>
            </a:r>
            <a:r>
              <a:rPr lang="en-US" altLang="zh-CN" kern="100"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_______</a:t>
            </a:r>
            <a:endParaRPr lang="zh-CN" altLang="zh-CN" sz="1400" kern="100" dirty="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kern="100"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________________________________________</a:t>
            </a:r>
            <a:r>
              <a:rPr lang="en-US" altLang="zh-CN" kern="1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____</a:t>
            </a:r>
            <a:r>
              <a:rPr lang="en-US" altLang="zh-CN" kern="100" dirty="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a:t>
            </a:r>
            <a:r>
              <a:rPr lang="en-US" altLang="zh-CN" kern="100"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要提高此杆秤的称量精度，可以</a:t>
            </a:r>
            <a:r>
              <a:rPr lang="en-US" altLang="zh-CN" kern="100" dirty="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________________</a:t>
            </a:r>
            <a:r>
              <a:rPr lang="en-US" altLang="zh-CN" kern="1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a:t>
            </a:r>
            <a:r>
              <a:rPr lang="en-US" altLang="zh-CN" kern="100"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______________</a:t>
            </a:r>
            <a:r>
              <a:rPr lang="en-US" altLang="zh-CN" kern="1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____</a:t>
            </a:r>
            <a:r>
              <a:rPr lang="en-US" altLang="zh-CN" kern="100" dirty="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a:t>
            </a:r>
            <a:r>
              <a:rPr lang="en-US" altLang="zh-CN" kern="100"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kern="100" dirty="0">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7895406" y="692696"/>
            <a:ext cx="4343349" cy="646331"/>
          </a:xfrm>
          <a:prstGeom prst="rect">
            <a:avLst/>
          </a:prstGeom>
        </p:spPr>
        <p:txBody>
          <a:bodyPr wrap="square">
            <a:spAutoFit/>
          </a:bodyPr>
          <a:lstStyle/>
          <a:p>
            <a:pPr algn="just">
              <a:lnSpc>
                <a:spcPct val="150000"/>
              </a:lnSpc>
              <a:spcAft>
                <a:spcPts val="0"/>
              </a:spcAft>
            </a:pPr>
            <a:r>
              <a:rPr lang="zh-CN" altLang="zh-CN" sz="2400" kern="100" dirty="0">
                <a:ea typeface="黑体" panose="02010609060101010101" pitchFamily="49" charset="-122"/>
                <a:cs typeface="Times New Roman" panose="02020603050405020304" pitchFamily="18" charset="0"/>
              </a:rPr>
              <a:t>增加秤砣的质量</a:t>
            </a:r>
            <a:r>
              <a:rPr lang="zh-CN" altLang="zh-CN" sz="2400" kern="100" dirty="0">
                <a:cs typeface="Times New Roman" panose="02020603050405020304" pitchFamily="18" charset="0"/>
              </a:rPr>
              <a:t>（</a:t>
            </a:r>
            <a:r>
              <a:rPr lang="zh-CN" altLang="zh-CN" sz="2400" kern="100" dirty="0">
                <a:ea typeface="楷体" panose="02010609060101010101" pitchFamily="49" charset="-122"/>
                <a:cs typeface="Times New Roman" panose="02020603050405020304" pitchFamily="18" charset="0"/>
              </a:rPr>
              <a:t>或换长</a:t>
            </a:r>
            <a:r>
              <a:rPr lang="zh-CN" altLang="zh-CN" sz="2400" kern="100" dirty="0" smtClean="0">
                <a:ea typeface="楷体" panose="02010609060101010101" pitchFamily="49" charset="-122"/>
                <a:cs typeface="Times New Roman" panose="02020603050405020304" pitchFamily="18" charset="0"/>
              </a:rPr>
              <a:t>一</a:t>
            </a:r>
            <a:endParaRPr lang="zh-CN" altLang="zh-CN" sz="1400" kern="100" dirty="0">
              <a:cs typeface="Times New Roman" panose="02020603050405020304" pitchFamily="18" charset="0"/>
            </a:endParaRPr>
          </a:p>
        </p:txBody>
      </p:sp>
      <p:sp>
        <p:nvSpPr>
          <p:cNvPr id="5" name="矩形 4"/>
          <p:cNvSpPr/>
          <p:nvPr/>
        </p:nvSpPr>
        <p:spPr>
          <a:xfrm>
            <a:off x="373259" y="1370158"/>
            <a:ext cx="8230195" cy="461665"/>
          </a:xfrm>
          <a:prstGeom prst="rect">
            <a:avLst/>
          </a:prstGeom>
        </p:spPr>
        <p:txBody>
          <a:bodyPr wrap="square">
            <a:spAutoFit/>
          </a:bodyPr>
          <a:lstStyle/>
          <a:p>
            <a:r>
              <a:rPr lang="zh-CN" altLang="zh-CN" sz="2400" kern="100" dirty="0">
                <a:ea typeface="楷体" panose="02010609060101010101" pitchFamily="49" charset="-122"/>
                <a:cs typeface="Times New Roman" panose="02020603050405020304" pitchFamily="18" charset="0"/>
              </a:rPr>
              <a:t>些的杆或将提纽从</a:t>
            </a:r>
            <a:r>
              <a:rPr lang="en-US" altLang="zh-CN" sz="2400" i="1" kern="100" dirty="0">
                <a:ea typeface="黑体" panose="02010609060101010101" pitchFamily="49" charset="-122"/>
                <a:cs typeface="Times New Roman" panose="02020603050405020304" pitchFamily="18" charset="0"/>
              </a:rPr>
              <a:t>B</a:t>
            </a:r>
            <a:r>
              <a:rPr lang="zh-CN" altLang="zh-CN" sz="2400" kern="100" dirty="0">
                <a:ea typeface="楷体" panose="02010609060101010101" pitchFamily="49" charset="-122"/>
                <a:cs typeface="Times New Roman" panose="02020603050405020304" pitchFamily="18" charset="0"/>
              </a:rPr>
              <a:t>点向</a:t>
            </a:r>
            <a:r>
              <a:rPr lang="en-US" altLang="zh-CN" sz="2400" i="1" kern="100" dirty="0">
                <a:ea typeface="黑体" panose="02010609060101010101" pitchFamily="49" charset="-122"/>
                <a:cs typeface="Times New Roman" panose="02020603050405020304" pitchFamily="18" charset="0"/>
              </a:rPr>
              <a:t>A</a:t>
            </a:r>
            <a:r>
              <a:rPr lang="zh-CN" altLang="zh-CN" sz="2400" kern="100" dirty="0">
                <a:ea typeface="楷体" panose="02010609060101010101" pitchFamily="49" charset="-122"/>
                <a:cs typeface="Times New Roman" panose="02020603050405020304" pitchFamily="18" charset="0"/>
              </a:rPr>
              <a:t>点移动一些</a:t>
            </a:r>
            <a:r>
              <a:rPr lang="zh-CN" altLang="zh-CN" sz="2400" kern="100" dirty="0">
                <a:cs typeface="Times New Roman" panose="02020603050405020304" pitchFamily="18" charset="0"/>
              </a:rPr>
              <a:t>），</a:t>
            </a:r>
            <a:r>
              <a:rPr lang="zh-CN" altLang="zh-CN" sz="2400" kern="100" dirty="0">
                <a:ea typeface="黑体" panose="02010609060101010101" pitchFamily="49" charset="-122"/>
                <a:cs typeface="Times New Roman" panose="02020603050405020304" pitchFamily="18" charset="0"/>
              </a:rPr>
              <a:t>并重刻新</a:t>
            </a:r>
            <a:r>
              <a:rPr lang="en-US" altLang="zh-CN" sz="2400" i="1" kern="100" dirty="0">
                <a:ea typeface="楷体" panose="02010609060101010101" pitchFamily="49" charset="-122"/>
                <a:cs typeface="Times New Roman" panose="02020603050405020304" pitchFamily="18" charset="0"/>
              </a:rPr>
              <a:t>C</a:t>
            </a:r>
            <a:r>
              <a:rPr lang="zh-CN" altLang="zh-CN" sz="2400" kern="100" dirty="0">
                <a:ea typeface="黑体" panose="02010609060101010101" pitchFamily="49" charset="-122"/>
                <a:cs typeface="Times New Roman" panose="02020603050405020304" pitchFamily="18" charset="0"/>
              </a:rPr>
              <a:t>点</a:t>
            </a:r>
            <a:endParaRPr lang="zh-CN" altLang="en-US" dirty="0"/>
          </a:p>
        </p:txBody>
      </p:sp>
      <p:sp>
        <p:nvSpPr>
          <p:cNvPr id="7" name="矩形 6"/>
          <p:cNvSpPr/>
          <p:nvPr/>
        </p:nvSpPr>
        <p:spPr>
          <a:xfrm>
            <a:off x="1821691" y="1809530"/>
            <a:ext cx="5649303" cy="646331"/>
          </a:xfrm>
          <a:prstGeom prst="rect">
            <a:avLst/>
          </a:prstGeom>
        </p:spPr>
        <p:txBody>
          <a:bodyPr wrap="none">
            <a:spAutoFit/>
          </a:bodyPr>
          <a:lstStyle/>
          <a:p>
            <a:pPr algn="just">
              <a:lnSpc>
                <a:spcPct val="150000"/>
              </a:lnSpc>
              <a:spcAft>
                <a:spcPts val="0"/>
              </a:spcAft>
            </a:pPr>
            <a:r>
              <a:rPr lang="zh-CN" altLang="zh-CN" sz="2400" kern="100" dirty="0">
                <a:ea typeface="黑体" panose="02010609060101010101" pitchFamily="49" charset="-122"/>
                <a:cs typeface="Times New Roman" panose="02020603050405020304" pitchFamily="18" charset="0"/>
              </a:rPr>
              <a:t>减小秤砣的</a:t>
            </a:r>
            <a:r>
              <a:rPr lang="zh-CN" altLang="zh-CN" sz="2400" kern="100" dirty="0" smtClean="0">
                <a:ea typeface="黑体" panose="02010609060101010101" pitchFamily="49" charset="-122"/>
                <a:cs typeface="Times New Roman" panose="02020603050405020304" pitchFamily="18" charset="0"/>
              </a:rPr>
              <a:t>质量</a:t>
            </a:r>
            <a:r>
              <a:rPr lang="zh-CN" altLang="en-US" sz="2400" kern="100" dirty="0" smtClean="0">
                <a:cs typeface="Times New Roman" panose="02020603050405020304" pitchFamily="18" charset="0"/>
              </a:rPr>
              <a:t>（</a:t>
            </a:r>
            <a:r>
              <a:rPr lang="zh-CN" altLang="en-US" sz="2400" kern="100" dirty="0" smtClean="0">
                <a:latin typeface="楷体" panose="02010609060101010101" pitchFamily="49" charset="-122"/>
                <a:ea typeface="楷体" panose="02010609060101010101" pitchFamily="49" charset="-122"/>
                <a:cs typeface="Times New Roman" panose="02020603050405020304" pitchFamily="18" charset="0"/>
              </a:rPr>
              <a:t>或</a:t>
            </a:r>
            <a:r>
              <a:rPr lang="zh-CN" altLang="zh-CN" sz="2400" kern="100" dirty="0" smtClean="0">
                <a:ea typeface="楷体" panose="02010609060101010101" pitchFamily="49" charset="-122"/>
                <a:cs typeface="Times New Roman" panose="02020603050405020304" pitchFamily="18" charset="0"/>
              </a:rPr>
              <a:t>将</a:t>
            </a:r>
            <a:r>
              <a:rPr lang="zh-CN" altLang="zh-CN" sz="2400" kern="100" dirty="0">
                <a:ea typeface="楷体" panose="02010609060101010101" pitchFamily="49" charset="-122"/>
                <a:cs typeface="Times New Roman" panose="02020603050405020304" pitchFamily="18" charset="0"/>
              </a:rPr>
              <a:t>提纽</a:t>
            </a:r>
            <a:r>
              <a:rPr lang="en-US" altLang="zh-CN" sz="2400" i="1" kern="100" dirty="0">
                <a:ea typeface="黑体" panose="02010609060101010101" pitchFamily="49" charset="-122"/>
                <a:cs typeface="Times New Roman" panose="02020603050405020304" pitchFamily="18" charset="0"/>
              </a:rPr>
              <a:t>B</a:t>
            </a:r>
            <a:r>
              <a:rPr lang="zh-CN" altLang="zh-CN" sz="2400" kern="100" dirty="0">
                <a:ea typeface="楷体" panose="02010609060101010101" pitchFamily="49" charset="-122"/>
                <a:cs typeface="Times New Roman" panose="02020603050405020304" pitchFamily="18" charset="0"/>
              </a:rPr>
              <a:t>点向右移</a:t>
            </a:r>
            <a:r>
              <a:rPr lang="zh-CN" altLang="zh-CN" sz="2400" kern="100" dirty="0">
                <a:cs typeface="Times New Roman" panose="02020603050405020304" pitchFamily="18" charset="0"/>
              </a:rPr>
              <a:t>）</a:t>
            </a:r>
            <a:endParaRPr lang="zh-CN" altLang="zh-CN" sz="1400" kern="100" dirty="0">
              <a:cs typeface="Times New Roman" panose="02020603050405020304" pitchFamily="18" charset="0"/>
            </a:endParaRPr>
          </a:p>
        </p:txBody>
      </p:sp>
      <p:pic>
        <p:nvPicPr>
          <p:cNvPr id="8" name="图片 7"/>
          <p:cNvPicPr>
            <a:picLocks noChangeAspect="1"/>
          </p:cNvPicPr>
          <p:nvPr/>
        </p:nvPicPr>
        <p:blipFill>
          <a:blip r:embed="rId2"/>
          <a:stretch>
            <a:fillRect/>
          </a:stretch>
        </p:blipFill>
        <p:spPr>
          <a:xfrm>
            <a:off x="3447073" y="3212976"/>
            <a:ext cx="4337903" cy="2520280"/>
          </a:xfrm>
          <a:prstGeom prst="rect">
            <a:avLst/>
          </a:prstGeom>
        </p:spPr>
      </p:pic>
    </p:spTree>
    <p:extLst>
      <p:ext uri="{BB962C8B-B14F-4D97-AF65-F5344CB8AC3E}">
        <p14:creationId xmlns:p14="http://schemas.microsoft.com/office/powerpoint/2010/main" val="31965473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7"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792239"/>
          </a:xfrm>
        </p:spPr>
        <p:txBody>
          <a:bodyPr/>
          <a:lstStyle/>
          <a:p>
            <a:pPr>
              <a:spcAft>
                <a:spcPts val="0"/>
              </a:spcAft>
            </a:pPr>
            <a:r>
              <a:rPr lang="zh-CN" altLang="zh-CN" b="1"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六、 计算题</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本题共</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3</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小题</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共</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20</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28</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2025</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4</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月</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19</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日，全球首个人形机器人半程马拉松在北京开跑</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某机器人以</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2</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h40 min</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挑战</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21 km</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赛道夺得冠军，它的身高为</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180 cm</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、质量为</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52 kg</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，观赛的小明估测其单只脚底的面积约为</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260 cm</a:t>
            </a:r>
            <a:r>
              <a:rPr lang="en-US" altLang="zh-CN" kern="100"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如图所示</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问：</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）该机器人跑完半马赛道的平均速度是多少</a:t>
            </a:r>
            <a:r>
              <a:rPr lang="zh-CN"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mc:AlternateContent xmlns:mc="http://schemas.openxmlformats.org/markup-compatibility/2006" xmlns:a14="http://schemas.microsoft.com/office/drawing/2010/main">
        <mc:Choice Requires="a14">
          <p:sp>
            <p:nvSpPr>
              <p:cNvPr id="3" name="矩形 2"/>
              <p:cNvSpPr/>
              <p:nvPr/>
            </p:nvSpPr>
            <p:spPr>
              <a:xfrm>
                <a:off x="360854" y="3518477"/>
                <a:ext cx="7318528" cy="1854739"/>
              </a:xfrm>
              <a:prstGeom prst="rect">
                <a:avLst/>
              </a:prstGeom>
            </p:spPr>
            <p:txBody>
              <a:bodyPr wrap="square">
                <a:spAutoFit/>
              </a:bodyPr>
              <a:lstStyle/>
              <a:p>
                <a:pPr algn="just">
                  <a:lnSpc>
                    <a:spcPct val="150000"/>
                  </a:lnSpc>
                  <a:spcAft>
                    <a:spcPts val="0"/>
                  </a:spcAft>
                </a:pPr>
                <a:r>
                  <a:rPr lang="zh-CN" altLang="zh-CN" sz="2400" kern="100" dirty="0">
                    <a:ea typeface="黑体" panose="02010609060101010101" pitchFamily="49" charset="-122"/>
                    <a:cs typeface="Times New Roman" panose="02020603050405020304" pitchFamily="18" charset="0"/>
                  </a:rPr>
                  <a:t>利用</a:t>
                </a:r>
                <a:r>
                  <a:rPr lang="en-US" altLang="zh-CN" sz="2400" i="1" kern="100" dirty="0">
                    <a:cs typeface="Times New Roman" panose="02020603050405020304" pitchFamily="18" charset="0"/>
                  </a:rPr>
                  <a:t>v</a:t>
                </a:r>
                <a:r>
                  <a:rPr lang="zh-CN" altLang="en-US" sz="2400" kern="100" dirty="0" smtClean="0">
                    <a:cs typeface="Times New Roman" panose="02020603050405020304" pitchFamily="18" charset="0"/>
                  </a:rPr>
                  <a:t>＝</a:t>
                </a:r>
                <a14:m>
                  <m:oMath xmlns:m="http://schemas.openxmlformats.org/officeDocument/2006/math">
                    <m:f>
                      <m:fPr>
                        <m:ctrlPr>
                          <a:rPr lang="zh-CN" altLang="zh-CN" sz="2400" i="1" kern="100">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400" i="1" kern="100">
                            <a:latin typeface="Cambria Math" panose="02040503050406030204" pitchFamily="18" charset="0"/>
                            <a:cs typeface="Times New Roman" panose="02020603050405020304" pitchFamily="18" charset="0"/>
                          </a:rPr>
                          <m:t>𝒔</m:t>
                        </m:r>
                      </m:num>
                      <m:den>
                        <m:r>
                          <a:rPr lang="en-US" altLang="zh-CN" sz="2400" i="1" kern="100">
                            <a:latin typeface="Cambria Math" panose="02040503050406030204" pitchFamily="18" charset="0"/>
                            <a:cs typeface="Times New Roman" panose="02020603050405020304" pitchFamily="18" charset="0"/>
                          </a:rPr>
                          <m:t>𝒕</m:t>
                        </m:r>
                      </m:den>
                    </m:f>
                  </m:oMath>
                </a14:m>
                <a:r>
                  <a:rPr lang="zh-CN" altLang="zh-CN" sz="2400" kern="100" dirty="0">
                    <a:ea typeface="黑体" panose="02010609060101010101" pitchFamily="49" charset="-122"/>
                    <a:cs typeface="Times New Roman" panose="02020603050405020304" pitchFamily="18" charset="0"/>
                  </a:rPr>
                  <a:t>计算机器人平均速度</a:t>
                </a:r>
                <a:r>
                  <a:rPr lang="en-US" altLang="zh-CN" sz="2400" kern="100" dirty="0">
                    <a:latin typeface="宋体" panose="02010600030101010101" pitchFamily="2" charset="-122"/>
                    <a:cs typeface="Times New Roman" panose="02020603050405020304" pitchFamily="18" charset="0"/>
                  </a:rPr>
                  <a:t>.</a:t>
                </a:r>
                <a:r>
                  <a:rPr lang="zh-CN" altLang="zh-CN" sz="2400" kern="100" dirty="0">
                    <a:ea typeface="黑体" panose="02010609060101010101" pitchFamily="49" charset="-122"/>
                    <a:cs typeface="Times New Roman" panose="02020603050405020304" pitchFamily="18" charset="0"/>
                  </a:rPr>
                  <a:t>该机器人跑完半马赛道的平均速度</a:t>
                </a:r>
                <a:r>
                  <a:rPr lang="en-US" altLang="zh-CN" sz="2400" i="1" kern="100" dirty="0">
                    <a:cs typeface="Times New Roman" panose="02020603050405020304" pitchFamily="18" charset="0"/>
                  </a:rPr>
                  <a:t>v</a:t>
                </a:r>
                <a:r>
                  <a:rPr lang="zh-CN" altLang="en-US" sz="2400" kern="100" dirty="0" smtClean="0">
                    <a:cs typeface="Times New Roman" panose="02020603050405020304" pitchFamily="18" charset="0"/>
                  </a:rPr>
                  <a:t>＝</a:t>
                </a:r>
                <a14:m>
                  <m:oMath xmlns:m="http://schemas.openxmlformats.org/officeDocument/2006/math">
                    <m:f>
                      <m:fPr>
                        <m:ctrlPr>
                          <a:rPr lang="zh-CN" altLang="zh-CN" sz="2400" i="1" kern="100">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400" i="1" kern="100">
                            <a:latin typeface="Cambria Math" panose="02040503050406030204" pitchFamily="18" charset="0"/>
                            <a:cs typeface="Times New Roman" panose="02020603050405020304" pitchFamily="18" charset="0"/>
                          </a:rPr>
                          <m:t>𝒔</m:t>
                        </m:r>
                      </m:num>
                      <m:den>
                        <m:r>
                          <a:rPr lang="en-US" altLang="zh-CN" sz="2400" i="1" kern="100">
                            <a:latin typeface="Cambria Math" panose="02040503050406030204" pitchFamily="18" charset="0"/>
                            <a:cs typeface="Times New Roman" panose="02020603050405020304" pitchFamily="18" charset="0"/>
                          </a:rPr>
                          <m:t>𝒕</m:t>
                        </m:r>
                      </m:den>
                    </m:f>
                    <m:r>
                      <a:rPr lang="zh-CN" altLang="en-US" sz="2400" kern="100" smtClean="0">
                        <a:latin typeface="Cambria Math" panose="02040503050406030204" pitchFamily="18" charset="0"/>
                        <a:cs typeface="Times New Roman" panose="02020603050405020304" pitchFamily="18" charset="0"/>
                      </a:rPr>
                      <m:t>＝</m:t>
                    </m:r>
                    <m:f>
                      <m:fPr>
                        <m:ctrlPr>
                          <a:rPr lang="zh-CN" altLang="zh-CN" sz="2400" i="1" kern="100">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400" i="1" kern="100">
                            <a:latin typeface="Cambria Math" panose="02040503050406030204" pitchFamily="18" charset="0"/>
                            <a:cs typeface="Times New Roman" panose="02020603050405020304" pitchFamily="18" charset="0"/>
                          </a:rPr>
                          <m:t>21</m:t>
                        </m:r>
                        <m:r>
                          <a:rPr lang="en-US" altLang="zh-CN" sz="2400" i="1" kern="100">
                            <a:latin typeface="Cambria Math" panose="02040503050406030204" pitchFamily="18" charset="0"/>
                            <a:cs typeface="Times New Roman" panose="02020603050405020304" pitchFamily="18" charset="0"/>
                          </a:rPr>
                          <m:t>𝐤𝐦</m:t>
                        </m:r>
                      </m:num>
                      <m:den>
                        <m:f>
                          <m:fPr>
                            <m:ctrlPr>
                              <a:rPr lang="zh-CN" altLang="zh-CN" sz="2400" i="1" kern="100">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400" i="1" kern="100">
                                <a:latin typeface="Cambria Math" panose="02040503050406030204" pitchFamily="18" charset="0"/>
                                <a:cs typeface="Times New Roman" panose="02020603050405020304" pitchFamily="18" charset="0"/>
                              </a:rPr>
                              <m:t>8</m:t>
                            </m:r>
                          </m:num>
                          <m:den>
                            <m:r>
                              <a:rPr lang="en-US" altLang="zh-CN" sz="2400" i="1" kern="100">
                                <a:latin typeface="Cambria Math" panose="02040503050406030204" pitchFamily="18" charset="0"/>
                                <a:cs typeface="Times New Roman" panose="02020603050405020304" pitchFamily="18" charset="0"/>
                              </a:rPr>
                              <m:t>3</m:t>
                            </m:r>
                          </m:den>
                        </m:f>
                        <m:r>
                          <a:rPr lang="en-US" altLang="zh-CN" sz="2400" i="1" kern="100">
                            <a:latin typeface="Cambria Math" panose="02040503050406030204" pitchFamily="18" charset="0"/>
                            <a:cs typeface="Times New Roman" panose="02020603050405020304" pitchFamily="18" charset="0"/>
                          </a:rPr>
                          <m:t>𝐡</m:t>
                        </m:r>
                      </m:den>
                    </m:f>
                  </m:oMath>
                </a14:m>
                <a:r>
                  <a:rPr lang="zh-CN" altLang="en-US" sz="2400" kern="100" dirty="0" smtClean="0">
                    <a:cs typeface="Times New Roman" panose="02020603050405020304" pitchFamily="18" charset="0"/>
                  </a:rPr>
                  <a:t>＝</a:t>
                </a:r>
                <a:r>
                  <a:rPr lang="en-US" altLang="zh-CN" sz="2400" kern="100" dirty="0" smtClean="0">
                    <a:latin typeface="+mn-lt"/>
                    <a:cs typeface="Times New Roman" panose="02020603050405020304" pitchFamily="18" charset="0"/>
                  </a:rPr>
                  <a:t>7.8</a:t>
                </a:r>
                <a:r>
                  <a:rPr lang="en-US" altLang="zh-CN" sz="2400" kern="100" dirty="0" smtClean="0">
                    <a:cs typeface="Times New Roman" panose="02020603050405020304" pitchFamily="18" charset="0"/>
                  </a:rPr>
                  <a:t>75</a:t>
                </a:r>
                <a:r>
                  <a:rPr lang="en-US" altLang="zh-CN" sz="2400" kern="100" dirty="0" smtClean="0">
                    <a:ea typeface="黑体" panose="02010609060101010101" pitchFamily="49" charset="-122"/>
                    <a:cs typeface="Times New Roman" panose="02020603050405020304" pitchFamily="18" charset="0"/>
                  </a:rPr>
                  <a:t> </a:t>
                </a:r>
                <a:r>
                  <a:rPr lang="en-US" altLang="zh-CN" sz="2400" kern="100" dirty="0">
                    <a:ea typeface="黑体" panose="02010609060101010101" pitchFamily="49" charset="-122"/>
                    <a:cs typeface="Times New Roman" panose="02020603050405020304" pitchFamily="18" charset="0"/>
                  </a:rPr>
                  <a:t>km/h</a:t>
                </a:r>
                <a:r>
                  <a:rPr lang="en-US" altLang="zh-CN" sz="2400" kern="100" dirty="0">
                    <a:latin typeface="宋体" panose="02010600030101010101" pitchFamily="2" charset="-122"/>
                    <a:cs typeface="Times New Roman" panose="02020603050405020304" pitchFamily="18" charset="0"/>
                  </a:rPr>
                  <a:t>.</a:t>
                </a:r>
                <a:endParaRPr lang="zh-CN" altLang="zh-CN" sz="1400" kern="100" dirty="0">
                  <a:cs typeface="Times New Roman" panose="02020603050405020304" pitchFamily="18" charset="0"/>
                </a:endParaRPr>
              </a:p>
            </p:txBody>
          </p:sp>
        </mc:Choice>
        <mc:Fallback xmlns="">
          <p:sp>
            <p:nvSpPr>
              <p:cNvPr id="3" name="矩形 2"/>
              <p:cNvSpPr>
                <a:spLocks noRot="1" noChangeAspect="1" noMove="1" noResize="1" noEditPoints="1" noAdjustHandles="1" noChangeArrowheads="1" noChangeShapeType="1" noTextEdit="1"/>
              </p:cNvSpPr>
              <p:nvPr/>
            </p:nvSpPr>
            <p:spPr>
              <a:xfrm>
                <a:off x="360854" y="3518477"/>
                <a:ext cx="7318528" cy="1854739"/>
              </a:xfrm>
              <a:prstGeom prst="rect">
                <a:avLst/>
              </a:prstGeom>
              <a:blipFill>
                <a:blip r:embed="rId2"/>
                <a:stretch>
                  <a:fillRect l="-1249" r="-1249"/>
                </a:stretch>
              </a:blipFill>
            </p:spPr>
            <p:txBody>
              <a:bodyPr/>
              <a:lstStyle/>
              <a:p>
                <a:r>
                  <a:rPr lang="zh-CN" altLang="en-US">
                    <a:noFill/>
                  </a:rPr>
                  <a:t> </a:t>
                </a:r>
              </a:p>
            </p:txBody>
          </p:sp>
        </mc:Fallback>
      </mc:AlternateContent>
      <p:pic>
        <p:nvPicPr>
          <p:cNvPr id="4" name="图片 3"/>
          <p:cNvPicPr>
            <a:picLocks noChangeAspect="1"/>
          </p:cNvPicPr>
          <p:nvPr/>
        </p:nvPicPr>
        <p:blipFill>
          <a:blip r:embed="rId3"/>
          <a:stretch>
            <a:fillRect/>
          </a:stretch>
        </p:blipFill>
        <p:spPr>
          <a:xfrm>
            <a:off x="7751390" y="2492896"/>
            <a:ext cx="3103220" cy="1945205"/>
          </a:xfrm>
          <a:prstGeom prst="rect">
            <a:avLst/>
          </a:prstGeom>
        </p:spPr>
      </p:pic>
      <p:sp>
        <p:nvSpPr>
          <p:cNvPr id="5" name="矩形 4"/>
          <p:cNvSpPr/>
          <p:nvPr/>
        </p:nvSpPr>
        <p:spPr>
          <a:xfrm>
            <a:off x="8441225" y="4460289"/>
            <a:ext cx="1723549" cy="576248"/>
          </a:xfrm>
          <a:prstGeom prst="rect">
            <a:avLst/>
          </a:prstGeom>
        </p:spPr>
        <p:txBody>
          <a:bodyPr wrap="none">
            <a:spAutoFit/>
          </a:bodyPr>
          <a:lstStyle/>
          <a:p>
            <a:pPr algn="just">
              <a:lnSpc>
                <a:spcPct val="150000"/>
              </a:lnSpc>
              <a:spcAft>
                <a:spcPts val="0"/>
              </a:spcAft>
            </a:pPr>
            <a:r>
              <a:rPr lang="zh-CN" altLang="zh-CN" sz="2400" b="0" kern="100" dirty="0">
                <a:solidFill>
                  <a:srgbClr val="000000"/>
                </a:solidFill>
                <a:cs typeface="Times New Roman" panose="02020603050405020304" pitchFamily="18" charset="0"/>
              </a:rPr>
              <a:t>（第</a:t>
            </a:r>
            <a:r>
              <a:rPr lang="en-US" altLang="zh-CN" sz="2400" b="0" kern="100" dirty="0">
                <a:solidFill>
                  <a:srgbClr val="000000"/>
                </a:solidFill>
                <a:cs typeface="Times New Roman" panose="02020603050405020304" pitchFamily="18" charset="0"/>
              </a:rPr>
              <a:t>28</a:t>
            </a:r>
            <a:r>
              <a:rPr lang="zh-CN" altLang="zh-CN" sz="2400" b="0" kern="100" dirty="0">
                <a:solidFill>
                  <a:srgbClr val="000000"/>
                </a:solidFill>
                <a:cs typeface="Times New Roman" panose="02020603050405020304" pitchFamily="18" charset="0"/>
              </a:rPr>
              <a:t>题）</a:t>
            </a:r>
            <a:endParaRPr lang="zh-CN" altLang="zh-CN" sz="1400" b="0" kern="100" dirty="0">
              <a:cs typeface="Times New Roman" panose="02020603050405020304" pitchFamily="18" charset="0"/>
            </a:endParaRPr>
          </a:p>
        </p:txBody>
      </p:sp>
    </p:spTree>
    <p:extLst>
      <p:ext uri="{BB962C8B-B14F-4D97-AF65-F5344CB8AC3E}">
        <p14:creationId xmlns:p14="http://schemas.microsoft.com/office/powerpoint/2010/main" val="28314035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a:spcAft>
                <a:spcPts val="0"/>
              </a:spcAft>
            </a:pP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）它在平地奔跑时对地面的压强至少为多少</a:t>
            </a:r>
            <a:r>
              <a:rPr lang="zh-CN"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mc:AlternateContent xmlns:mc="http://schemas.openxmlformats.org/markup-compatibility/2006">
        <mc:Choice xmlns:a14="http://schemas.microsoft.com/office/drawing/2010/main" Requires="a14">
          <p:sp>
            <p:nvSpPr>
              <p:cNvPr id="3" name="矩形 2"/>
              <p:cNvSpPr/>
              <p:nvPr/>
            </p:nvSpPr>
            <p:spPr>
              <a:xfrm>
                <a:off x="360854" y="4293096"/>
                <a:ext cx="11485848" cy="1444754"/>
              </a:xfrm>
              <a:prstGeom prst="rect">
                <a:avLst/>
              </a:prstGeom>
            </p:spPr>
            <p:txBody>
              <a:bodyPr wrap="square">
                <a:spAutoFit/>
              </a:bodyPr>
              <a:lstStyle/>
              <a:p>
                <a:pPr algn="just">
                  <a:lnSpc>
                    <a:spcPct val="150000"/>
                  </a:lnSpc>
                  <a:spcAft>
                    <a:spcPts val="0"/>
                  </a:spcAft>
                </a:pPr>
                <a:r>
                  <a:rPr lang="zh-CN" altLang="zh-CN" sz="2400" kern="100" dirty="0">
                    <a:ea typeface="黑体" panose="02010609060101010101" pitchFamily="49" charset="-122"/>
                    <a:cs typeface="Times New Roman" panose="02020603050405020304" pitchFamily="18" charset="0"/>
                  </a:rPr>
                  <a:t>机器人对水平地面的压力</a:t>
                </a:r>
                <a:r>
                  <a:rPr lang="en-US" altLang="zh-CN" sz="2400" i="1" kern="100" dirty="0" smtClean="0">
                    <a:ea typeface="黑体" panose="02010609060101010101" pitchFamily="49" charset="-122"/>
                    <a:cs typeface="Times New Roman" panose="02020603050405020304" pitchFamily="18" charset="0"/>
                  </a:rPr>
                  <a:t>F</a:t>
                </a:r>
                <a:r>
                  <a:rPr lang="zh-CN" altLang="en-US" sz="2400" kern="100" dirty="0" smtClean="0">
                    <a:cs typeface="Times New Roman" panose="02020603050405020304" pitchFamily="18" charset="0"/>
                  </a:rPr>
                  <a:t>＝</a:t>
                </a:r>
                <a:r>
                  <a:rPr lang="en-US" altLang="zh-CN" sz="2400" i="1" kern="100" dirty="0" smtClean="0">
                    <a:ea typeface="黑体" panose="02010609060101010101" pitchFamily="49" charset="-122"/>
                    <a:cs typeface="Times New Roman" panose="02020603050405020304" pitchFamily="18" charset="0"/>
                  </a:rPr>
                  <a:t>G</a:t>
                </a:r>
                <a:r>
                  <a:rPr lang="zh-CN" altLang="en-US" sz="2400" kern="100" dirty="0" smtClean="0">
                    <a:cs typeface="Times New Roman" panose="02020603050405020304" pitchFamily="18" charset="0"/>
                  </a:rPr>
                  <a:t>＝</a:t>
                </a:r>
                <a:r>
                  <a:rPr lang="en-US" altLang="zh-CN" sz="2400" i="1" kern="100" dirty="0" smtClean="0">
                    <a:ea typeface="黑体" panose="02010609060101010101" pitchFamily="49" charset="-122"/>
                    <a:cs typeface="Times New Roman" panose="02020603050405020304" pitchFamily="18" charset="0"/>
                  </a:rPr>
                  <a:t>mg</a:t>
                </a:r>
                <a:r>
                  <a:rPr lang="zh-CN" altLang="en-US" sz="2400" kern="100" dirty="0" smtClean="0">
                    <a:cs typeface="Times New Roman" panose="02020603050405020304" pitchFamily="18" charset="0"/>
                  </a:rPr>
                  <a:t>＝</a:t>
                </a:r>
                <a:r>
                  <a:rPr lang="en-US" altLang="zh-CN" sz="2400" kern="100" dirty="0" smtClean="0">
                    <a:ea typeface="黑体" panose="02010609060101010101" pitchFamily="49" charset="-122"/>
                    <a:cs typeface="Times New Roman" panose="02020603050405020304" pitchFamily="18" charset="0"/>
                  </a:rPr>
                  <a:t>52 </a:t>
                </a:r>
                <a:r>
                  <a:rPr lang="en-US" altLang="zh-CN" sz="2400" kern="100" dirty="0">
                    <a:ea typeface="黑体" panose="02010609060101010101" pitchFamily="49" charset="-122"/>
                    <a:cs typeface="Times New Roman" panose="02020603050405020304" pitchFamily="18" charset="0"/>
                  </a:rPr>
                  <a:t>kg</a:t>
                </a:r>
                <a:r>
                  <a:rPr lang="en-US" altLang="zh-CN" sz="2400" kern="100" dirty="0">
                    <a:latin typeface="宋体" panose="02010600030101010101" pitchFamily="2" charset="-122"/>
                    <a:cs typeface="Times New Roman" panose="02020603050405020304" pitchFamily="18" charset="0"/>
                  </a:rPr>
                  <a:t>×</a:t>
                </a:r>
                <a:r>
                  <a:rPr lang="en-US" altLang="zh-CN" sz="2400" kern="100" dirty="0">
                    <a:ea typeface="黑体" panose="02010609060101010101" pitchFamily="49" charset="-122"/>
                    <a:cs typeface="Times New Roman" panose="02020603050405020304" pitchFamily="18" charset="0"/>
                  </a:rPr>
                  <a:t>10 </a:t>
                </a:r>
                <a:r>
                  <a:rPr lang="en-US" altLang="zh-CN" sz="2400" kern="100" dirty="0" smtClean="0">
                    <a:ea typeface="黑体" panose="02010609060101010101" pitchFamily="49" charset="-122"/>
                    <a:cs typeface="Times New Roman" panose="02020603050405020304" pitchFamily="18" charset="0"/>
                  </a:rPr>
                  <a:t>N/kg</a:t>
                </a:r>
                <a:r>
                  <a:rPr lang="zh-CN" altLang="en-US" sz="2400" kern="100" dirty="0" smtClean="0">
                    <a:cs typeface="Times New Roman" panose="02020603050405020304" pitchFamily="18" charset="0"/>
                  </a:rPr>
                  <a:t>＝</a:t>
                </a:r>
                <a:r>
                  <a:rPr lang="en-US" altLang="zh-CN" sz="2400" kern="100" dirty="0" smtClean="0">
                    <a:ea typeface="黑体" panose="02010609060101010101" pitchFamily="49" charset="-122"/>
                    <a:cs typeface="Times New Roman" panose="02020603050405020304" pitchFamily="18" charset="0"/>
                  </a:rPr>
                  <a:t>520 </a:t>
                </a:r>
                <a:r>
                  <a:rPr lang="en-US" altLang="zh-CN" sz="2400" kern="100" dirty="0">
                    <a:ea typeface="黑体" panose="02010609060101010101" pitchFamily="49" charset="-122"/>
                    <a:cs typeface="Times New Roman" panose="02020603050405020304" pitchFamily="18" charset="0"/>
                  </a:rPr>
                  <a:t>N</a:t>
                </a:r>
                <a:r>
                  <a:rPr lang="zh-CN" altLang="zh-CN" sz="2400" kern="100" dirty="0">
                    <a:cs typeface="Times New Roman" panose="02020603050405020304" pitchFamily="18" charset="0"/>
                  </a:rPr>
                  <a:t>，</a:t>
                </a:r>
                <a:r>
                  <a:rPr lang="zh-CN" altLang="zh-CN" sz="2400" kern="100" dirty="0">
                    <a:ea typeface="黑体" panose="02010609060101010101" pitchFamily="49" charset="-122"/>
                    <a:cs typeface="Times New Roman" panose="02020603050405020304" pitchFamily="18" charset="0"/>
                  </a:rPr>
                  <a:t>机器人对水平地面压强</a:t>
                </a:r>
                <a:r>
                  <a:rPr lang="en-US" altLang="zh-CN" sz="2400" i="1" kern="100" dirty="0">
                    <a:ea typeface="黑体" panose="02010609060101010101" pitchFamily="49" charset="-122"/>
                    <a:cs typeface="Times New Roman" panose="02020603050405020304" pitchFamily="18" charset="0"/>
                  </a:rPr>
                  <a:t>p</a:t>
                </a:r>
                <a:r>
                  <a:rPr lang="zh-CN" altLang="en-US" sz="2400" kern="100" dirty="0" smtClean="0">
                    <a:cs typeface="Times New Roman" panose="02020603050405020304" pitchFamily="18" charset="0"/>
                  </a:rPr>
                  <a:t>＝</a:t>
                </a:r>
                <a14:m>
                  <m:oMath xmlns:m="http://schemas.openxmlformats.org/officeDocument/2006/math">
                    <m:f>
                      <m:fPr>
                        <m:ctrlPr>
                          <a:rPr lang="zh-CN" altLang="zh-CN" sz="2400" i="1" kern="100">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400" i="1" kern="100">
                            <a:latin typeface="Cambria Math" panose="02040503050406030204" pitchFamily="18" charset="0"/>
                            <a:cs typeface="Times New Roman" panose="02020603050405020304" pitchFamily="18" charset="0"/>
                          </a:rPr>
                          <m:t>𝑭</m:t>
                        </m:r>
                      </m:num>
                      <m:den>
                        <m:r>
                          <a:rPr lang="en-US" altLang="zh-CN" sz="2400" i="1" kern="100">
                            <a:latin typeface="Cambria Math" panose="02040503050406030204" pitchFamily="18" charset="0"/>
                            <a:cs typeface="Times New Roman" panose="02020603050405020304" pitchFamily="18" charset="0"/>
                          </a:rPr>
                          <m:t>𝑺</m:t>
                        </m:r>
                      </m:den>
                    </m:f>
                    <m:r>
                      <a:rPr lang="zh-CN" altLang="en-US" sz="2400" kern="100" smtClean="0">
                        <a:latin typeface="Cambria Math" panose="02040503050406030204" pitchFamily="18" charset="0"/>
                        <a:cs typeface="Times New Roman" panose="02020603050405020304" pitchFamily="18" charset="0"/>
                      </a:rPr>
                      <m:t>＝</m:t>
                    </m:r>
                    <m:f>
                      <m:fPr>
                        <m:ctrlPr>
                          <a:rPr lang="zh-CN" altLang="zh-CN" sz="2400" i="1" kern="100">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400" i="1" kern="100">
                            <a:latin typeface="Cambria Math" panose="02040503050406030204" pitchFamily="18" charset="0"/>
                            <a:cs typeface="Times New Roman" panose="02020603050405020304" pitchFamily="18" charset="0"/>
                          </a:rPr>
                          <m:t>520</m:t>
                        </m:r>
                        <m:r>
                          <a:rPr lang="en-US" altLang="zh-CN" sz="2400" i="1" kern="100">
                            <a:latin typeface="Cambria Math" panose="02040503050406030204" pitchFamily="18" charset="0"/>
                            <a:cs typeface="Times New Roman" panose="02020603050405020304" pitchFamily="18" charset="0"/>
                          </a:rPr>
                          <m:t>𝐍</m:t>
                        </m:r>
                      </m:num>
                      <m:den>
                        <m:r>
                          <a:rPr lang="en-US" altLang="zh-CN" sz="2400" i="1" kern="100">
                            <a:latin typeface="Cambria Math" panose="02040503050406030204" pitchFamily="18" charset="0"/>
                            <a:cs typeface="Times New Roman" panose="02020603050405020304" pitchFamily="18" charset="0"/>
                          </a:rPr>
                          <m:t>260</m:t>
                        </m:r>
                        <m:r>
                          <m:rPr>
                            <m:nor/>
                          </m:rPr>
                          <a:rPr lang="en-US" altLang="zh-CN" sz="2400" kern="100">
                            <a:latin typeface="宋体" panose="02010600030101010101" pitchFamily="2" charset="-122"/>
                            <a:cs typeface="Times New Roman" panose="02020603050405020304" pitchFamily="18" charset="0"/>
                          </a:rPr>
                          <m:t>×</m:t>
                        </m:r>
                        <m:r>
                          <a:rPr lang="en-US" altLang="zh-CN" sz="2400" i="1" kern="100">
                            <a:latin typeface="Cambria Math" panose="02040503050406030204" pitchFamily="18" charset="0"/>
                            <a:cs typeface="Times New Roman" panose="02020603050405020304" pitchFamily="18" charset="0"/>
                          </a:rPr>
                          <m:t>1</m:t>
                        </m:r>
                        <m:sSup>
                          <m:sSupPr>
                            <m:ctrlPr>
                              <a:rPr lang="zh-CN" altLang="zh-CN" sz="2400" i="1" kern="100">
                                <a:effectLst/>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sz="2400" i="1" kern="100">
                                <a:latin typeface="Cambria Math" panose="02040503050406030204" pitchFamily="18" charset="0"/>
                                <a:cs typeface="Times New Roman" panose="02020603050405020304" pitchFamily="18" charset="0"/>
                              </a:rPr>
                              <m:t>0</m:t>
                            </m:r>
                          </m:e>
                          <m:sup>
                            <m:r>
                              <m:rPr>
                                <m:nor/>
                              </m:rPr>
                              <a:rPr lang="en-US" altLang="zh-CN" sz="2400" b="0" i="0" kern="100" smtClean="0">
                                <a:cs typeface="Times New Roman" panose="02020603050405020304" pitchFamily="18" charset="0"/>
                              </a:rPr>
                              <m:t>-</m:t>
                            </m:r>
                            <m:r>
                              <a:rPr lang="en-US" altLang="zh-CN" sz="2400" i="1" kern="100">
                                <a:latin typeface="Cambria Math" panose="02040503050406030204" pitchFamily="18" charset="0"/>
                                <a:cs typeface="Times New Roman" panose="02020603050405020304" pitchFamily="18" charset="0"/>
                              </a:rPr>
                              <m:t>4</m:t>
                            </m:r>
                          </m:sup>
                        </m:sSup>
                        <m:sSup>
                          <m:sSupPr>
                            <m:ctrlPr>
                              <a:rPr lang="zh-CN" altLang="zh-CN" sz="2400" i="1" kern="100">
                                <a:effectLst/>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sz="2400" i="1" kern="100">
                                <a:latin typeface="Cambria Math" panose="02040503050406030204" pitchFamily="18" charset="0"/>
                                <a:cs typeface="Times New Roman" panose="02020603050405020304" pitchFamily="18" charset="0"/>
                              </a:rPr>
                              <m:t>𝐦</m:t>
                            </m:r>
                          </m:e>
                          <m:sup>
                            <m:r>
                              <a:rPr lang="en-US" altLang="zh-CN" sz="2400" i="1" kern="100">
                                <a:latin typeface="Cambria Math" panose="02040503050406030204" pitchFamily="18" charset="0"/>
                                <a:cs typeface="Times New Roman" panose="02020603050405020304" pitchFamily="18" charset="0"/>
                              </a:rPr>
                              <m:t>2</m:t>
                            </m:r>
                          </m:sup>
                        </m:sSup>
                      </m:den>
                    </m:f>
                  </m:oMath>
                </a14:m>
                <a:r>
                  <a:rPr lang="zh-CN" altLang="en-US" sz="2400" kern="100" dirty="0" smtClean="0">
                    <a:cs typeface="Times New Roman" panose="02020603050405020304" pitchFamily="18" charset="0"/>
                  </a:rPr>
                  <a:t>＝</a:t>
                </a:r>
                <a:r>
                  <a:rPr lang="en-US" altLang="zh-CN" sz="2400" kern="100" dirty="0" smtClean="0">
                    <a:ea typeface="黑体" panose="02010609060101010101" pitchFamily="49" charset="-122"/>
                    <a:cs typeface="Times New Roman" panose="02020603050405020304" pitchFamily="18" charset="0"/>
                  </a:rPr>
                  <a:t>2</a:t>
                </a:r>
                <a:r>
                  <a:rPr lang="en-US" altLang="zh-CN" sz="2400" kern="100" dirty="0" smtClean="0">
                    <a:latin typeface="宋体" panose="02010600030101010101" pitchFamily="2" charset="-122"/>
                    <a:cs typeface="Times New Roman" panose="02020603050405020304" pitchFamily="18" charset="0"/>
                  </a:rPr>
                  <a:t>×</a:t>
                </a:r>
                <a:r>
                  <a:rPr lang="en-US" altLang="zh-CN" sz="2400" kern="100" dirty="0" smtClean="0">
                    <a:ea typeface="黑体" panose="02010609060101010101" pitchFamily="49" charset="-122"/>
                    <a:cs typeface="Times New Roman" panose="02020603050405020304" pitchFamily="18" charset="0"/>
                  </a:rPr>
                  <a:t>10</a:t>
                </a:r>
                <a:r>
                  <a:rPr lang="en-US" altLang="zh-CN" sz="2400" kern="100" baseline="30000" dirty="0" smtClean="0">
                    <a:ea typeface="黑体" panose="02010609060101010101" pitchFamily="49" charset="-122"/>
                    <a:cs typeface="Times New Roman" panose="02020603050405020304" pitchFamily="18" charset="0"/>
                  </a:rPr>
                  <a:t>4</a:t>
                </a:r>
                <a:r>
                  <a:rPr lang="en-US" altLang="zh-CN" sz="2400" kern="100" dirty="0" smtClean="0">
                    <a:ea typeface="黑体" panose="02010609060101010101" pitchFamily="49" charset="-122"/>
                    <a:cs typeface="Times New Roman" panose="02020603050405020304" pitchFamily="18" charset="0"/>
                  </a:rPr>
                  <a:t> </a:t>
                </a:r>
                <a:r>
                  <a:rPr lang="en-US" altLang="zh-CN" sz="2400" kern="100" dirty="0">
                    <a:ea typeface="黑体" panose="02010609060101010101" pitchFamily="49" charset="-122"/>
                    <a:cs typeface="Times New Roman" panose="02020603050405020304" pitchFamily="18" charset="0"/>
                  </a:rPr>
                  <a:t>Pa</a:t>
                </a:r>
                <a:r>
                  <a:rPr lang="en-US" altLang="zh-CN" sz="2400" kern="100" dirty="0">
                    <a:latin typeface="宋体" panose="02010600030101010101" pitchFamily="2" charset="-122"/>
                    <a:cs typeface="Times New Roman" panose="02020603050405020304" pitchFamily="18" charset="0"/>
                  </a:rPr>
                  <a:t>.</a:t>
                </a:r>
                <a:endParaRPr lang="zh-CN" altLang="zh-CN" sz="1400" kern="100" dirty="0">
                  <a:cs typeface="Times New Roman" panose="02020603050405020304" pitchFamily="18" charset="0"/>
                </a:endParaRPr>
              </a:p>
            </p:txBody>
          </p:sp>
        </mc:Choice>
        <mc:Fallback>
          <p:sp>
            <p:nvSpPr>
              <p:cNvPr id="3" name="矩形 2"/>
              <p:cNvSpPr>
                <a:spLocks noRot="1" noChangeAspect="1" noMove="1" noResize="1" noEditPoints="1" noAdjustHandles="1" noChangeArrowheads="1" noChangeShapeType="1" noTextEdit="1"/>
              </p:cNvSpPr>
              <p:nvPr/>
            </p:nvSpPr>
            <p:spPr>
              <a:xfrm>
                <a:off x="360854" y="4293096"/>
                <a:ext cx="11485848" cy="1444754"/>
              </a:xfrm>
              <a:prstGeom prst="rect">
                <a:avLst/>
              </a:prstGeom>
              <a:blipFill>
                <a:blip r:embed="rId2"/>
                <a:stretch>
                  <a:fillRect l="-796" r="-849"/>
                </a:stretch>
              </a:blipFill>
            </p:spPr>
            <p:txBody>
              <a:bodyPr/>
              <a:lstStyle/>
              <a:p>
                <a:r>
                  <a:rPr lang="zh-CN" altLang="en-US">
                    <a:noFill/>
                  </a:rPr>
                  <a:t> </a:t>
                </a:r>
              </a:p>
            </p:txBody>
          </p:sp>
        </mc:Fallback>
      </mc:AlternateContent>
      <p:pic>
        <p:nvPicPr>
          <p:cNvPr id="4" name="图片 3"/>
          <p:cNvPicPr>
            <a:picLocks noChangeAspect="1"/>
          </p:cNvPicPr>
          <p:nvPr/>
        </p:nvPicPr>
        <p:blipFill>
          <a:blip r:embed="rId3"/>
          <a:stretch>
            <a:fillRect/>
          </a:stretch>
        </p:blipFill>
        <p:spPr>
          <a:xfrm>
            <a:off x="3934966" y="1461606"/>
            <a:ext cx="3103220" cy="1945205"/>
          </a:xfrm>
          <a:prstGeom prst="rect">
            <a:avLst/>
          </a:prstGeom>
        </p:spPr>
      </p:pic>
      <p:sp>
        <p:nvSpPr>
          <p:cNvPr id="5" name="矩形 4"/>
          <p:cNvSpPr/>
          <p:nvPr/>
        </p:nvSpPr>
        <p:spPr>
          <a:xfrm>
            <a:off x="4727054" y="3546049"/>
            <a:ext cx="1723549" cy="576248"/>
          </a:xfrm>
          <a:prstGeom prst="rect">
            <a:avLst/>
          </a:prstGeom>
        </p:spPr>
        <p:txBody>
          <a:bodyPr wrap="none">
            <a:spAutoFit/>
          </a:bodyPr>
          <a:lstStyle/>
          <a:p>
            <a:pPr algn="just">
              <a:lnSpc>
                <a:spcPct val="150000"/>
              </a:lnSpc>
              <a:spcAft>
                <a:spcPts val="0"/>
              </a:spcAft>
            </a:pPr>
            <a:r>
              <a:rPr lang="zh-CN" altLang="zh-CN" sz="2400" b="0" kern="100">
                <a:solidFill>
                  <a:srgbClr val="000000"/>
                </a:solidFill>
                <a:cs typeface="Times New Roman" panose="02020603050405020304" pitchFamily="18" charset="0"/>
              </a:rPr>
              <a:t>（第</a:t>
            </a:r>
            <a:r>
              <a:rPr lang="en-US" altLang="zh-CN" sz="2400" b="0" kern="100">
                <a:solidFill>
                  <a:srgbClr val="000000"/>
                </a:solidFill>
                <a:cs typeface="Times New Roman" panose="02020603050405020304" pitchFamily="18" charset="0"/>
              </a:rPr>
              <a:t>28</a:t>
            </a:r>
            <a:r>
              <a:rPr lang="zh-CN" altLang="zh-CN" sz="2400" b="0" kern="100">
                <a:solidFill>
                  <a:srgbClr val="000000"/>
                </a:solidFill>
                <a:cs typeface="Times New Roman" panose="02020603050405020304" pitchFamily="18" charset="0"/>
              </a:rPr>
              <a:t>题）</a:t>
            </a:r>
            <a:endParaRPr lang="zh-CN" altLang="zh-CN" sz="1400" b="0" kern="100">
              <a:cs typeface="Times New Roman" panose="02020603050405020304" pitchFamily="18" charset="0"/>
            </a:endParaRPr>
          </a:p>
        </p:txBody>
      </p:sp>
    </p:spTree>
    <p:extLst>
      <p:ext uri="{BB962C8B-B14F-4D97-AF65-F5344CB8AC3E}">
        <p14:creationId xmlns:p14="http://schemas.microsoft.com/office/powerpoint/2010/main" val="23706997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616648"/>
          </a:xfrm>
        </p:spPr>
        <p:txBody>
          <a:bodyPr/>
          <a:lstStyle/>
          <a:p>
            <a:pPr>
              <a:spcAft>
                <a:spcPts val="0"/>
              </a:spcAft>
            </a:pP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29</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）国产某新能源越野车是全球首款创新性配备了应急浮水功能的车</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它满载时整车质量约为</a:t>
            </a:r>
            <a:r>
              <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4 000 </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kg</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，在发动机模式下，满载时汽车在地面匀速行驶百公里消耗</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 kg</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汽油，受到的阻力是车总重的</a:t>
            </a:r>
            <a:r>
              <a:rPr lang="en-US" altLang="zh-CN" kern="100">
                <a:solidFill>
                  <a:srgbClr val="000000"/>
                </a:solidFill>
                <a:ea typeface="宋体" panose="02010600030101010101" pitchFamily="2" charset="-122"/>
                <a:cs typeface="Times New Roman" panose="02020603050405020304" pitchFamily="18" charset="0"/>
              </a:rPr>
              <a:t>0.046</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油电混合模式下续航突破</a:t>
            </a:r>
            <a:r>
              <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1 000 </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km</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kern="100" baseline="-250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汽油</a:t>
            </a:r>
            <a:r>
              <a:rPr lang="zh-CN" altLang="en-US"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4</a:t>
            </a:r>
            <a:r>
              <a:rPr lang="en-US" altLang="zh-CN" kern="100" smtClean="0">
                <a:solidFill>
                  <a:srgbClr val="000000"/>
                </a:solidFill>
                <a:ea typeface="宋体" panose="02010600030101010101" pitchFamily="2" charset="-122"/>
                <a:cs typeface="Times New Roman" panose="02020603050405020304" pitchFamily="18" charset="0"/>
              </a:rPr>
              <a:t>.</a:t>
            </a:r>
            <a:r>
              <a:rPr lang="en-US" altLang="zh-CN" kern="100" smtClean="0">
                <a:solidFill>
                  <a:srgbClr val="000000"/>
                </a:solidFill>
                <a:ea typeface="楷体" panose="02010609060101010101" pitchFamily="49" charset="-122"/>
                <a:cs typeface="Times New Roman" panose="02020603050405020304" pitchFamily="18" charset="0"/>
              </a:rPr>
              <a:t>6</a:t>
            </a:r>
            <a:r>
              <a:rPr lang="en-US" altLang="zh-CN"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10</a:t>
            </a:r>
            <a:r>
              <a:rPr lang="en-US" altLang="zh-CN" kern="100" baseline="300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7</a:t>
            </a:r>
            <a:r>
              <a:rPr lang="en-US"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J/kg</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）在满载时，求：</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）它遇突发涉水情况漂浮在水面受到的浮力</a:t>
            </a:r>
            <a:r>
              <a:rPr lang="zh-CN"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endPar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endParaRPr lang="en-US" altLang="zh-CN" sz="1400"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endParaRPr lang="en-US" altLang="zh-CN" sz="1400"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 kg</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的汽油完全燃烧放出的热量</a:t>
            </a:r>
            <a:r>
              <a:rPr lang="zh-CN"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406574" y="3501008"/>
            <a:ext cx="11449272" cy="1200329"/>
          </a:xfrm>
          <a:prstGeom prst="rect">
            <a:avLst/>
          </a:prstGeom>
        </p:spPr>
        <p:txBody>
          <a:bodyPr wrap="square">
            <a:spAutoFit/>
          </a:bodyPr>
          <a:lstStyle/>
          <a:p>
            <a:pPr algn="just">
              <a:lnSpc>
                <a:spcPct val="150000"/>
              </a:lnSpc>
              <a:spcAft>
                <a:spcPts val="0"/>
              </a:spcAft>
            </a:pPr>
            <a:r>
              <a:rPr lang="zh-CN" altLang="zh-CN" sz="2400" kern="100">
                <a:ea typeface="黑体" panose="02010609060101010101" pitchFamily="49" charset="-122"/>
                <a:cs typeface="Times New Roman" panose="02020603050405020304" pitchFamily="18" charset="0"/>
              </a:rPr>
              <a:t>新能源越野车涉水情况漂浮在水面时受重力和浮力作用处于平衡状态</a:t>
            </a:r>
            <a:r>
              <a:rPr lang="zh-CN" altLang="zh-CN" sz="2400" kern="100">
                <a:cs typeface="Times New Roman" panose="02020603050405020304" pitchFamily="18" charset="0"/>
              </a:rPr>
              <a:t>，</a:t>
            </a:r>
            <a:r>
              <a:rPr lang="zh-CN" altLang="zh-CN" sz="2400" kern="100">
                <a:ea typeface="黑体" panose="02010609060101010101" pitchFamily="49" charset="-122"/>
                <a:cs typeface="Times New Roman" panose="02020603050405020304" pitchFamily="18" charset="0"/>
              </a:rPr>
              <a:t>所受到的浮力</a:t>
            </a:r>
            <a:r>
              <a:rPr lang="en-US" altLang="zh-CN" sz="2400" i="1" kern="100">
                <a:cs typeface="Times New Roman" panose="02020603050405020304" pitchFamily="18" charset="0"/>
              </a:rPr>
              <a:t>F</a:t>
            </a:r>
            <a:r>
              <a:rPr lang="zh-CN" altLang="zh-CN" sz="2400" kern="100" baseline="-25000" smtClean="0">
                <a:ea typeface="黑体" panose="02010609060101010101" pitchFamily="49" charset="-122"/>
                <a:cs typeface="Times New Roman" panose="02020603050405020304" pitchFamily="18" charset="0"/>
              </a:rPr>
              <a:t>浮</a:t>
            </a:r>
            <a:r>
              <a:rPr lang="zh-CN" altLang="en-US" sz="2400" kern="100" smtClean="0">
                <a:cs typeface="Times New Roman" panose="02020603050405020304" pitchFamily="18" charset="0"/>
              </a:rPr>
              <a:t>＝</a:t>
            </a:r>
            <a:r>
              <a:rPr lang="en-US" altLang="zh-CN" sz="2400" i="1" kern="100" smtClean="0">
                <a:cs typeface="Times New Roman" panose="02020603050405020304" pitchFamily="18" charset="0"/>
              </a:rPr>
              <a:t>G</a:t>
            </a:r>
            <a:r>
              <a:rPr lang="zh-CN" altLang="en-US" sz="2400" kern="100" smtClean="0">
                <a:cs typeface="Times New Roman" panose="02020603050405020304" pitchFamily="18" charset="0"/>
              </a:rPr>
              <a:t>＝</a:t>
            </a:r>
            <a:r>
              <a:rPr lang="en-US" altLang="zh-CN" sz="2400" i="1" kern="100" smtClean="0">
                <a:cs typeface="Times New Roman" panose="02020603050405020304" pitchFamily="18" charset="0"/>
              </a:rPr>
              <a:t>mg</a:t>
            </a:r>
            <a:r>
              <a:rPr lang="zh-CN" altLang="en-US" sz="2400" kern="100" smtClean="0">
                <a:cs typeface="Times New Roman" panose="02020603050405020304" pitchFamily="18" charset="0"/>
              </a:rPr>
              <a:t>＝</a:t>
            </a:r>
            <a:r>
              <a:rPr lang="en-US" altLang="zh-CN" sz="2400" kern="100" smtClean="0">
                <a:ea typeface="黑体" panose="02010609060101010101" pitchFamily="49" charset="-122"/>
                <a:cs typeface="Times New Roman" panose="02020603050405020304" pitchFamily="18" charset="0"/>
              </a:rPr>
              <a:t>4000 </a:t>
            </a:r>
            <a:r>
              <a:rPr lang="en-US" altLang="zh-CN" sz="2400" kern="100">
                <a:ea typeface="黑体" panose="02010609060101010101" pitchFamily="49" charset="-122"/>
                <a:cs typeface="Times New Roman" panose="02020603050405020304" pitchFamily="18" charset="0"/>
              </a:rPr>
              <a:t>kg</a:t>
            </a:r>
            <a:r>
              <a:rPr lang="en-US" altLang="zh-CN" sz="2400" kern="100">
                <a:latin typeface="宋体" panose="02010600030101010101" pitchFamily="2" charset="-122"/>
                <a:cs typeface="Times New Roman" panose="02020603050405020304" pitchFamily="18" charset="0"/>
              </a:rPr>
              <a:t>×</a:t>
            </a:r>
            <a:r>
              <a:rPr lang="en-US" altLang="zh-CN" sz="2400" kern="100">
                <a:ea typeface="黑体" panose="02010609060101010101" pitchFamily="49" charset="-122"/>
                <a:cs typeface="Times New Roman" panose="02020603050405020304" pitchFamily="18" charset="0"/>
              </a:rPr>
              <a:t>10 </a:t>
            </a:r>
            <a:r>
              <a:rPr lang="en-US" altLang="zh-CN" sz="2400" kern="100" smtClean="0">
                <a:ea typeface="黑体" panose="02010609060101010101" pitchFamily="49" charset="-122"/>
                <a:cs typeface="Times New Roman" panose="02020603050405020304" pitchFamily="18" charset="0"/>
              </a:rPr>
              <a:t>N/kg</a:t>
            </a:r>
            <a:r>
              <a:rPr lang="zh-CN" altLang="en-US" sz="2400" kern="100" smtClean="0">
                <a:cs typeface="Times New Roman" panose="02020603050405020304" pitchFamily="18" charset="0"/>
              </a:rPr>
              <a:t>＝</a:t>
            </a:r>
            <a:r>
              <a:rPr lang="en-US" altLang="zh-CN" sz="2400" kern="100" smtClean="0">
                <a:ea typeface="黑体" panose="02010609060101010101" pitchFamily="49" charset="-122"/>
                <a:cs typeface="Times New Roman" panose="02020603050405020304" pitchFamily="18" charset="0"/>
              </a:rPr>
              <a:t>4</a:t>
            </a:r>
            <a:r>
              <a:rPr lang="en-US" altLang="zh-CN" sz="2400" kern="100" smtClean="0">
                <a:latin typeface="宋体" panose="02010600030101010101" pitchFamily="2" charset="-122"/>
                <a:cs typeface="Times New Roman" panose="02020603050405020304" pitchFamily="18" charset="0"/>
              </a:rPr>
              <a:t>×</a:t>
            </a:r>
            <a:r>
              <a:rPr lang="en-US" altLang="zh-CN" sz="2400" kern="100" smtClean="0">
                <a:ea typeface="黑体" panose="02010609060101010101" pitchFamily="49" charset="-122"/>
                <a:cs typeface="Times New Roman" panose="02020603050405020304" pitchFamily="18" charset="0"/>
              </a:rPr>
              <a:t>10</a:t>
            </a:r>
            <a:r>
              <a:rPr lang="en-US" altLang="zh-CN" sz="2400" kern="100" baseline="30000" smtClean="0">
                <a:ea typeface="黑体" panose="02010609060101010101" pitchFamily="49" charset="-122"/>
                <a:cs typeface="Times New Roman" panose="02020603050405020304" pitchFamily="18" charset="0"/>
              </a:rPr>
              <a:t>4</a:t>
            </a:r>
            <a:r>
              <a:rPr lang="en-US" altLang="zh-CN" sz="2400" kern="100" smtClean="0">
                <a:ea typeface="黑体" panose="02010609060101010101" pitchFamily="49" charset="-122"/>
                <a:cs typeface="Times New Roman" panose="02020603050405020304" pitchFamily="18" charset="0"/>
              </a:rPr>
              <a:t> </a:t>
            </a:r>
            <a:r>
              <a:rPr lang="en-US" altLang="zh-CN" sz="2400" kern="100">
                <a:ea typeface="黑体" panose="02010609060101010101" pitchFamily="49" charset="-122"/>
                <a:cs typeface="Times New Roman" panose="02020603050405020304" pitchFamily="18" charset="0"/>
              </a:rPr>
              <a:t>N</a:t>
            </a:r>
            <a:r>
              <a:rPr lang="en-US" altLang="zh-CN" sz="2400" kern="100">
                <a:latin typeface="宋体" panose="02010600030101010101" pitchFamily="2" charset="-122"/>
                <a:cs typeface="Times New Roman" panose="02020603050405020304" pitchFamily="18" charset="0"/>
              </a:rPr>
              <a:t>.</a:t>
            </a:r>
            <a:endParaRPr lang="zh-CN" altLang="zh-CN" sz="1400" kern="100">
              <a:cs typeface="Times New Roman" panose="02020603050405020304" pitchFamily="18" charset="0"/>
            </a:endParaRPr>
          </a:p>
        </p:txBody>
      </p:sp>
      <p:sp>
        <p:nvSpPr>
          <p:cNvPr id="4" name="矩形 3"/>
          <p:cNvSpPr/>
          <p:nvPr/>
        </p:nvSpPr>
        <p:spPr>
          <a:xfrm>
            <a:off x="406574" y="5301208"/>
            <a:ext cx="11521280" cy="646331"/>
          </a:xfrm>
          <a:prstGeom prst="rect">
            <a:avLst/>
          </a:prstGeom>
        </p:spPr>
        <p:txBody>
          <a:bodyPr wrap="square">
            <a:spAutoFit/>
          </a:bodyPr>
          <a:lstStyle/>
          <a:p>
            <a:pPr algn="just">
              <a:lnSpc>
                <a:spcPct val="150000"/>
              </a:lnSpc>
              <a:spcAft>
                <a:spcPts val="0"/>
              </a:spcAft>
            </a:pPr>
            <a:r>
              <a:rPr lang="en-US" altLang="zh-CN" sz="2400" kern="100">
                <a:ea typeface="黑体" panose="02010609060101010101" pitchFamily="49" charset="-122"/>
                <a:cs typeface="Times New Roman" panose="02020603050405020304" pitchFamily="18" charset="0"/>
              </a:rPr>
              <a:t>10 kg</a:t>
            </a:r>
            <a:r>
              <a:rPr lang="zh-CN" altLang="zh-CN" sz="2400" kern="100">
                <a:ea typeface="黑体" panose="02010609060101010101" pitchFamily="49" charset="-122"/>
                <a:cs typeface="Times New Roman" panose="02020603050405020304" pitchFamily="18" charset="0"/>
              </a:rPr>
              <a:t>的汽油完全燃烧放出的热量</a:t>
            </a:r>
            <a:r>
              <a:rPr lang="en-US" altLang="zh-CN" sz="2400" i="1" kern="100">
                <a:ea typeface="黑体" panose="02010609060101010101" pitchFamily="49" charset="-122"/>
                <a:cs typeface="Times New Roman" panose="02020603050405020304" pitchFamily="18" charset="0"/>
              </a:rPr>
              <a:t>Q</a:t>
            </a:r>
            <a:r>
              <a:rPr lang="zh-CN" altLang="zh-CN" sz="2400" kern="100" baseline="-25000" smtClean="0">
                <a:ea typeface="黑体" panose="02010609060101010101" pitchFamily="49" charset="-122"/>
                <a:cs typeface="Times New Roman" panose="02020603050405020304" pitchFamily="18" charset="0"/>
              </a:rPr>
              <a:t>放</a:t>
            </a:r>
            <a:r>
              <a:rPr lang="zh-CN" altLang="en-US" sz="2400" kern="100" smtClean="0">
                <a:cs typeface="Times New Roman" panose="02020603050405020304" pitchFamily="18" charset="0"/>
              </a:rPr>
              <a:t>＝</a:t>
            </a:r>
            <a:r>
              <a:rPr lang="en-US" altLang="zh-CN" sz="2400" i="1" kern="100" smtClean="0">
                <a:ea typeface="黑体" panose="02010609060101010101" pitchFamily="49" charset="-122"/>
                <a:cs typeface="Times New Roman" panose="02020603050405020304" pitchFamily="18" charset="0"/>
              </a:rPr>
              <a:t>m</a:t>
            </a:r>
            <a:r>
              <a:rPr lang="zh-CN" altLang="zh-CN" sz="2400" kern="100" baseline="-25000">
                <a:ea typeface="黑体" panose="02010609060101010101" pitchFamily="49" charset="-122"/>
                <a:cs typeface="Times New Roman" panose="02020603050405020304" pitchFamily="18" charset="0"/>
              </a:rPr>
              <a:t>油</a:t>
            </a:r>
            <a:r>
              <a:rPr lang="en-US" altLang="zh-CN" sz="2400" i="1" kern="100" smtClean="0">
                <a:ea typeface="黑体" panose="02010609060101010101" pitchFamily="49" charset="-122"/>
                <a:cs typeface="Times New Roman" panose="02020603050405020304" pitchFamily="18" charset="0"/>
              </a:rPr>
              <a:t>g</a:t>
            </a:r>
            <a:r>
              <a:rPr lang="zh-CN" altLang="en-US" sz="2400" kern="100" smtClean="0">
                <a:cs typeface="Times New Roman" panose="02020603050405020304" pitchFamily="18" charset="0"/>
              </a:rPr>
              <a:t>＝</a:t>
            </a:r>
            <a:r>
              <a:rPr lang="en-US" altLang="zh-CN" sz="2400" kern="100" smtClean="0">
                <a:ea typeface="黑体" panose="02010609060101010101" pitchFamily="49" charset="-122"/>
                <a:cs typeface="Times New Roman" panose="02020603050405020304" pitchFamily="18" charset="0"/>
              </a:rPr>
              <a:t>10 </a:t>
            </a:r>
            <a:r>
              <a:rPr lang="en-US" altLang="zh-CN" sz="2400" kern="100">
                <a:ea typeface="黑体" panose="02010609060101010101" pitchFamily="49" charset="-122"/>
                <a:cs typeface="Times New Roman" panose="02020603050405020304" pitchFamily="18" charset="0"/>
              </a:rPr>
              <a:t>kg</a:t>
            </a:r>
            <a:r>
              <a:rPr lang="en-US" altLang="zh-CN" sz="2400" kern="100">
                <a:latin typeface="宋体" panose="02010600030101010101" pitchFamily="2" charset="-122"/>
                <a:cs typeface="Times New Roman" panose="02020603050405020304" pitchFamily="18" charset="0"/>
              </a:rPr>
              <a:t>×</a:t>
            </a:r>
            <a:r>
              <a:rPr lang="en-US" altLang="zh-CN" sz="2400" kern="100">
                <a:ea typeface="黑体" panose="02010609060101010101" pitchFamily="49" charset="-122"/>
                <a:cs typeface="Times New Roman" panose="02020603050405020304" pitchFamily="18" charset="0"/>
              </a:rPr>
              <a:t>4</a:t>
            </a:r>
            <a:r>
              <a:rPr lang="en-US" altLang="zh-CN" sz="2400" kern="100">
                <a:latin typeface="宋体" panose="02010600030101010101" pitchFamily="2" charset="-122"/>
                <a:cs typeface="Times New Roman" panose="02020603050405020304" pitchFamily="18" charset="0"/>
              </a:rPr>
              <a:t>.</a:t>
            </a:r>
            <a:r>
              <a:rPr lang="en-US" altLang="zh-CN" sz="2400" kern="100">
                <a:ea typeface="黑体" panose="02010609060101010101" pitchFamily="49" charset="-122"/>
                <a:cs typeface="Times New Roman" panose="02020603050405020304" pitchFamily="18" charset="0"/>
              </a:rPr>
              <a:t>6</a:t>
            </a:r>
            <a:r>
              <a:rPr lang="en-US" altLang="zh-CN" sz="2400" kern="100">
                <a:latin typeface="宋体" panose="02010600030101010101" pitchFamily="2" charset="-122"/>
                <a:cs typeface="Times New Roman" panose="02020603050405020304" pitchFamily="18" charset="0"/>
              </a:rPr>
              <a:t>×</a:t>
            </a:r>
            <a:r>
              <a:rPr lang="en-US" altLang="zh-CN" sz="2400" kern="100">
                <a:ea typeface="黑体" panose="02010609060101010101" pitchFamily="49" charset="-122"/>
                <a:cs typeface="Times New Roman" panose="02020603050405020304" pitchFamily="18" charset="0"/>
              </a:rPr>
              <a:t>10</a:t>
            </a:r>
            <a:r>
              <a:rPr lang="en-US" altLang="zh-CN" sz="2400" kern="100" baseline="30000">
                <a:ea typeface="黑体" panose="02010609060101010101" pitchFamily="49" charset="-122"/>
                <a:cs typeface="Times New Roman" panose="02020603050405020304" pitchFamily="18" charset="0"/>
              </a:rPr>
              <a:t>7</a:t>
            </a:r>
            <a:r>
              <a:rPr lang="en-US" altLang="zh-CN" sz="2400" kern="100">
                <a:ea typeface="黑体" panose="02010609060101010101" pitchFamily="49" charset="-122"/>
                <a:cs typeface="Times New Roman" panose="02020603050405020304" pitchFamily="18" charset="0"/>
              </a:rPr>
              <a:t> </a:t>
            </a:r>
            <a:r>
              <a:rPr lang="en-US" altLang="zh-CN" sz="2400" kern="100" smtClean="0">
                <a:ea typeface="黑体" panose="02010609060101010101" pitchFamily="49" charset="-122"/>
                <a:cs typeface="Times New Roman" panose="02020603050405020304" pitchFamily="18" charset="0"/>
              </a:rPr>
              <a:t>J/kg</a:t>
            </a:r>
            <a:r>
              <a:rPr lang="zh-CN" altLang="en-US" sz="2400" kern="100" smtClean="0">
                <a:cs typeface="Times New Roman" panose="02020603050405020304" pitchFamily="18" charset="0"/>
              </a:rPr>
              <a:t>＝</a:t>
            </a:r>
            <a:r>
              <a:rPr lang="en-US" altLang="zh-CN" sz="2400" kern="100" smtClean="0">
                <a:ea typeface="黑体" panose="02010609060101010101" pitchFamily="49" charset="-122"/>
                <a:cs typeface="Times New Roman" panose="02020603050405020304" pitchFamily="18" charset="0"/>
              </a:rPr>
              <a:t>4</a:t>
            </a:r>
            <a:r>
              <a:rPr lang="en-US" altLang="zh-CN" sz="2400" kern="100" smtClean="0">
                <a:latin typeface="宋体" panose="02010600030101010101" pitchFamily="2" charset="-122"/>
                <a:cs typeface="Times New Roman" panose="02020603050405020304" pitchFamily="18" charset="0"/>
              </a:rPr>
              <a:t>.</a:t>
            </a:r>
            <a:r>
              <a:rPr lang="en-US" altLang="zh-CN" sz="2400" kern="100" smtClean="0">
                <a:ea typeface="黑体" panose="02010609060101010101" pitchFamily="49" charset="-122"/>
                <a:cs typeface="Times New Roman" panose="02020603050405020304" pitchFamily="18" charset="0"/>
              </a:rPr>
              <a:t>6</a:t>
            </a:r>
            <a:r>
              <a:rPr lang="en-US" altLang="zh-CN" sz="2400" kern="100" smtClean="0">
                <a:latin typeface="宋体" panose="02010600030101010101" pitchFamily="2" charset="-122"/>
                <a:cs typeface="Times New Roman" panose="02020603050405020304" pitchFamily="18" charset="0"/>
              </a:rPr>
              <a:t>×</a:t>
            </a:r>
            <a:r>
              <a:rPr lang="en-US" altLang="zh-CN" sz="2400" kern="100" smtClean="0">
                <a:ea typeface="黑体" panose="02010609060101010101" pitchFamily="49" charset="-122"/>
                <a:cs typeface="Times New Roman" panose="02020603050405020304" pitchFamily="18" charset="0"/>
              </a:rPr>
              <a:t>10</a:t>
            </a:r>
            <a:r>
              <a:rPr lang="en-US" altLang="zh-CN" sz="2400" kern="100" baseline="30000" smtClean="0">
                <a:ea typeface="黑体" panose="02010609060101010101" pitchFamily="49" charset="-122"/>
                <a:cs typeface="Times New Roman" panose="02020603050405020304" pitchFamily="18" charset="0"/>
              </a:rPr>
              <a:t>8</a:t>
            </a:r>
            <a:r>
              <a:rPr lang="en-US" altLang="zh-CN" sz="2400" kern="100" smtClean="0">
                <a:ea typeface="黑体" panose="02010609060101010101" pitchFamily="49" charset="-122"/>
                <a:cs typeface="Times New Roman" panose="02020603050405020304" pitchFamily="18" charset="0"/>
              </a:rPr>
              <a:t> </a:t>
            </a:r>
            <a:r>
              <a:rPr lang="en-US" altLang="zh-CN" sz="2400" kern="100">
                <a:ea typeface="黑体" panose="02010609060101010101" pitchFamily="49" charset="-122"/>
                <a:cs typeface="Times New Roman" panose="02020603050405020304" pitchFamily="18" charset="0"/>
              </a:rPr>
              <a:t>J</a:t>
            </a:r>
            <a:r>
              <a:rPr lang="en-US" altLang="zh-CN" sz="2400" kern="100">
                <a:latin typeface="宋体" panose="02010600030101010101" pitchFamily="2" charset="-122"/>
                <a:cs typeface="Times New Roman" panose="02020603050405020304" pitchFamily="18" charset="0"/>
              </a:rPr>
              <a:t>.</a:t>
            </a:r>
            <a:endParaRPr lang="zh-CN" altLang="zh-CN" sz="1400" kern="100">
              <a:cs typeface="Times New Roman" panose="02020603050405020304" pitchFamily="18" charset="0"/>
            </a:endParaRPr>
          </a:p>
        </p:txBody>
      </p:sp>
    </p:spTree>
    <p:extLst>
      <p:ext uri="{BB962C8B-B14F-4D97-AF65-F5344CB8AC3E}">
        <p14:creationId xmlns:p14="http://schemas.microsoft.com/office/powerpoint/2010/main" val="8263269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46237"/>
          </a:xfrm>
        </p:spPr>
        <p:txBody>
          <a:bodyPr/>
          <a:lstStyle/>
          <a:p>
            <a:pPr>
              <a:spcAft>
                <a:spcPts val="0"/>
              </a:spcAft>
            </a:pP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笔盒里的文具中，属于导体的是（　　）</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橡皮擦</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B</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塑料尺　　</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C</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铅笔芯　　</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D</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木质书签</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以下做法中符合安全用电原则的是（　　）</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厨房电器起火</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立马泼水灭火</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B</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用湿抹布擦洗正在发光的灯泡</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C</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人触电时</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应先断电源再救助　　</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D</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家用电器的金属外壳无须</a:t>
            </a:r>
            <a:r>
              <a:rPr lang="zh-CN"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接地</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5447134" y="908720"/>
            <a:ext cx="407484" cy="461665"/>
          </a:xfrm>
          <a:prstGeom prst="rect">
            <a:avLst/>
          </a:prstGeom>
        </p:spPr>
        <p:txBody>
          <a:bodyPr wrap="none">
            <a:spAutoFit/>
          </a:bodyPr>
          <a:lstStyle/>
          <a:p>
            <a:r>
              <a:rPr lang="en-US" altLang="zh-CN" sz="2400">
                <a:ea typeface="等线" panose="02010600030101010101" pitchFamily="2" charset="-122"/>
              </a:rPr>
              <a:t>C</a:t>
            </a:r>
            <a:endParaRPr lang="zh-CN" altLang="en-US"/>
          </a:p>
        </p:txBody>
      </p:sp>
      <p:sp>
        <p:nvSpPr>
          <p:cNvPr id="4" name="矩形 3"/>
          <p:cNvSpPr/>
          <p:nvPr/>
        </p:nvSpPr>
        <p:spPr>
          <a:xfrm>
            <a:off x="5687722" y="2492896"/>
            <a:ext cx="407484" cy="461665"/>
          </a:xfrm>
          <a:prstGeom prst="rect">
            <a:avLst/>
          </a:prstGeom>
        </p:spPr>
        <p:txBody>
          <a:bodyPr wrap="none">
            <a:spAutoFit/>
          </a:bodyPr>
          <a:lstStyle/>
          <a:p>
            <a:r>
              <a:rPr lang="en-US" altLang="zh-CN" sz="2400">
                <a:ea typeface="等线" panose="02010600030101010101" pitchFamily="2" charset="-122"/>
              </a:rPr>
              <a:t>C</a:t>
            </a:r>
            <a:endParaRPr lang="zh-CN" altLang="en-US"/>
          </a:p>
        </p:txBody>
      </p:sp>
    </p:spTree>
    <p:extLst>
      <p:ext uri="{BB962C8B-B14F-4D97-AF65-F5344CB8AC3E}">
        <p14:creationId xmlns:p14="http://schemas.microsoft.com/office/powerpoint/2010/main" val="31403805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a:spcAft>
                <a:spcPts val="0"/>
              </a:spcAft>
            </a:pP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）在发动机模式下行驶时发动机的效率</a:t>
            </a:r>
            <a:r>
              <a:rPr lang="en-US" altLang="zh-CN"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mc:AlternateContent xmlns:mc="http://schemas.openxmlformats.org/markup-compatibility/2006" xmlns:a14="http://schemas.microsoft.com/office/drawing/2010/main">
        <mc:Choice Requires="a14">
          <p:sp>
            <p:nvSpPr>
              <p:cNvPr id="3" name="矩形 2"/>
              <p:cNvSpPr/>
              <p:nvPr/>
            </p:nvSpPr>
            <p:spPr>
              <a:xfrm>
                <a:off x="334566" y="1340768"/>
                <a:ext cx="11485848" cy="3244543"/>
              </a:xfrm>
              <a:prstGeom prst="rect">
                <a:avLst/>
              </a:prstGeom>
            </p:spPr>
            <p:txBody>
              <a:bodyPr wrap="square">
                <a:spAutoFit/>
              </a:bodyPr>
              <a:lstStyle/>
              <a:p>
                <a:pPr algn="just">
                  <a:lnSpc>
                    <a:spcPct val="150000"/>
                  </a:lnSpc>
                  <a:spcAft>
                    <a:spcPts val="0"/>
                  </a:spcAft>
                </a:pPr>
                <a:r>
                  <a:rPr lang="zh-CN" altLang="zh-CN" sz="2400" kern="100">
                    <a:ea typeface="黑体" panose="02010609060101010101" pitchFamily="49" charset="-122"/>
                    <a:cs typeface="Times New Roman" panose="02020603050405020304" pitchFamily="18" charset="0"/>
                  </a:rPr>
                  <a:t>汽车在水平地面匀速行驶</a:t>
                </a:r>
                <a:r>
                  <a:rPr lang="zh-CN" altLang="zh-CN" sz="2400" kern="100">
                    <a:cs typeface="Times New Roman" panose="02020603050405020304" pitchFamily="18" charset="0"/>
                  </a:rPr>
                  <a:t>，</a:t>
                </a:r>
                <a:r>
                  <a:rPr lang="zh-CN" altLang="zh-CN" sz="2400" kern="100">
                    <a:ea typeface="黑体" panose="02010609060101010101" pitchFamily="49" charset="-122"/>
                    <a:cs typeface="Times New Roman" panose="02020603050405020304" pitchFamily="18" charset="0"/>
                  </a:rPr>
                  <a:t>受平衡力作用</a:t>
                </a:r>
                <a:r>
                  <a:rPr lang="zh-CN" altLang="zh-CN" sz="2400" kern="100">
                    <a:cs typeface="Times New Roman" panose="02020603050405020304" pitchFamily="18" charset="0"/>
                  </a:rPr>
                  <a:t>，</a:t>
                </a:r>
                <a:r>
                  <a:rPr lang="zh-CN" altLang="zh-CN" sz="2400" kern="100">
                    <a:ea typeface="黑体" panose="02010609060101010101" pitchFamily="49" charset="-122"/>
                    <a:cs typeface="Times New Roman" panose="02020603050405020304" pitchFamily="18" charset="0"/>
                  </a:rPr>
                  <a:t>所受牵引力</a:t>
                </a:r>
                <a:r>
                  <a:rPr lang="en-US" altLang="zh-CN" sz="2400" i="1" kern="100" smtClean="0">
                    <a:ea typeface="黑体" panose="02010609060101010101" pitchFamily="49" charset="-122"/>
                    <a:cs typeface="Times New Roman" panose="02020603050405020304" pitchFamily="18" charset="0"/>
                  </a:rPr>
                  <a:t>F</a:t>
                </a:r>
                <a:r>
                  <a:rPr lang="zh-CN" altLang="en-US" sz="2400" kern="100" smtClean="0">
                    <a:cs typeface="Times New Roman" panose="02020603050405020304" pitchFamily="18" charset="0"/>
                  </a:rPr>
                  <a:t>＝</a:t>
                </a:r>
                <a:r>
                  <a:rPr lang="en-US" altLang="zh-CN" sz="2400" i="1" kern="100" smtClean="0">
                    <a:ea typeface="黑体" panose="02010609060101010101" pitchFamily="49" charset="-122"/>
                    <a:cs typeface="Times New Roman" panose="02020603050405020304" pitchFamily="18" charset="0"/>
                  </a:rPr>
                  <a:t>f</a:t>
                </a:r>
                <a:r>
                  <a:rPr lang="zh-CN" altLang="en-US" sz="2400" kern="100" smtClean="0">
                    <a:cs typeface="Times New Roman" panose="02020603050405020304" pitchFamily="18" charset="0"/>
                  </a:rPr>
                  <a:t>＝</a:t>
                </a:r>
                <a:r>
                  <a:rPr lang="en-US" altLang="zh-CN" sz="2400" kern="100" smtClean="0">
                    <a:ea typeface="黑体" panose="02010609060101010101" pitchFamily="49" charset="-122"/>
                    <a:cs typeface="Times New Roman" panose="02020603050405020304" pitchFamily="18" charset="0"/>
                  </a:rPr>
                  <a:t>0</a:t>
                </a:r>
                <a:r>
                  <a:rPr lang="en-US" altLang="zh-CN" sz="2400" kern="100" smtClean="0">
                    <a:latin typeface="宋体" panose="02010600030101010101" pitchFamily="2" charset="-122"/>
                    <a:cs typeface="Times New Roman" panose="02020603050405020304" pitchFamily="18" charset="0"/>
                  </a:rPr>
                  <a:t>.</a:t>
                </a:r>
                <a:r>
                  <a:rPr lang="en-US" altLang="zh-CN" sz="2400" kern="100" smtClean="0">
                    <a:ea typeface="黑体" panose="02010609060101010101" pitchFamily="49" charset="-122"/>
                    <a:cs typeface="Times New Roman" panose="02020603050405020304" pitchFamily="18" charset="0"/>
                  </a:rPr>
                  <a:t>046</a:t>
                </a:r>
                <a:r>
                  <a:rPr lang="en-US" altLang="zh-CN" sz="2400" i="1" kern="100" smtClean="0">
                    <a:ea typeface="黑体" panose="02010609060101010101" pitchFamily="49" charset="-122"/>
                    <a:cs typeface="Times New Roman" panose="02020603050405020304" pitchFamily="18" charset="0"/>
                  </a:rPr>
                  <a:t>G</a:t>
                </a:r>
                <a:r>
                  <a:rPr lang="zh-CN" altLang="en-US" sz="2400" kern="100" smtClean="0">
                    <a:cs typeface="Times New Roman" panose="02020603050405020304" pitchFamily="18" charset="0"/>
                  </a:rPr>
                  <a:t>＝</a:t>
                </a:r>
                <a:r>
                  <a:rPr lang="en-US" altLang="zh-CN" sz="2400" kern="100" smtClean="0">
                    <a:ea typeface="黑体" panose="02010609060101010101" pitchFamily="49" charset="-122"/>
                    <a:cs typeface="Times New Roman" panose="02020603050405020304" pitchFamily="18" charset="0"/>
                  </a:rPr>
                  <a:t>0</a:t>
                </a:r>
                <a:r>
                  <a:rPr lang="en-US" altLang="zh-CN" sz="2400" kern="100" smtClean="0">
                    <a:latin typeface="宋体" panose="02010600030101010101" pitchFamily="2" charset="-122"/>
                    <a:cs typeface="Times New Roman" panose="02020603050405020304" pitchFamily="18" charset="0"/>
                  </a:rPr>
                  <a:t>.</a:t>
                </a:r>
                <a:r>
                  <a:rPr lang="en-US" altLang="zh-CN" sz="2400" kern="100" smtClean="0">
                    <a:ea typeface="黑体" panose="02010609060101010101" pitchFamily="49" charset="-122"/>
                    <a:cs typeface="Times New Roman" panose="02020603050405020304" pitchFamily="18" charset="0"/>
                  </a:rPr>
                  <a:t>046</a:t>
                </a:r>
                <a:r>
                  <a:rPr lang="en-US" altLang="zh-CN" sz="2400" kern="100" smtClean="0">
                    <a:latin typeface="宋体" panose="02010600030101010101" pitchFamily="2" charset="-122"/>
                    <a:cs typeface="Times New Roman" panose="02020603050405020304" pitchFamily="18" charset="0"/>
                  </a:rPr>
                  <a:t>×</a:t>
                </a:r>
                <a:r>
                  <a:rPr lang="en-US" altLang="zh-CN" sz="2400" kern="100" smtClean="0">
                    <a:ea typeface="黑体" panose="02010609060101010101" pitchFamily="49" charset="-122"/>
                    <a:cs typeface="Times New Roman" panose="02020603050405020304" pitchFamily="18" charset="0"/>
                  </a:rPr>
                  <a:t>4</a:t>
                </a:r>
                <a:r>
                  <a:rPr lang="en-US" altLang="zh-CN" sz="2400" kern="100" smtClean="0">
                    <a:latin typeface="宋体" panose="02010600030101010101" pitchFamily="2" charset="-122"/>
                    <a:cs typeface="Times New Roman" panose="02020603050405020304" pitchFamily="18" charset="0"/>
                  </a:rPr>
                  <a:t>×</a:t>
                </a:r>
                <a:r>
                  <a:rPr lang="en-US" altLang="zh-CN" sz="2400" kern="100" smtClean="0">
                    <a:ea typeface="黑体" panose="02010609060101010101" pitchFamily="49" charset="-122"/>
                    <a:cs typeface="Times New Roman" panose="02020603050405020304" pitchFamily="18" charset="0"/>
                  </a:rPr>
                  <a:t>10</a:t>
                </a:r>
                <a:r>
                  <a:rPr lang="en-US" altLang="zh-CN" sz="2400" kern="100" baseline="30000" smtClean="0">
                    <a:ea typeface="黑体" panose="02010609060101010101" pitchFamily="49" charset="-122"/>
                    <a:cs typeface="Times New Roman" panose="02020603050405020304" pitchFamily="18" charset="0"/>
                  </a:rPr>
                  <a:t>4</a:t>
                </a:r>
                <a:r>
                  <a:rPr lang="en-US" altLang="zh-CN" sz="2400" kern="100" smtClean="0">
                    <a:ea typeface="黑体" panose="02010609060101010101" pitchFamily="49" charset="-122"/>
                    <a:cs typeface="Times New Roman" panose="02020603050405020304" pitchFamily="18" charset="0"/>
                  </a:rPr>
                  <a:t> N</a:t>
                </a:r>
                <a:r>
                  <a:rPr lang="zh-CN" altLang="en-US" sz="2400" kern="100" smtClean="0">
                    <a:cs typeface="Times New Roman" panose="02020603050405020304" pitchFamily="18" charset="0"/>
                  </a:rPr>
                  <a:t>＝</a:t>
                </a:r>
                <a:r>
                  <a:rPr lang="en-US" altLang="zh-CN" sz="2400" kern="100" smtClean="0">
                    <a:ea typeface="黑体" panose="02010609060101010101" pitchFamily="49" charset="-122"/>
                    <a:cs typeface="Times New Roman" panose="02020603050405020304" pitchFamily="18" charset="0"/>
                  </a:rPr>
                  <a:t>1840 </a:t>
                </a:r>
                <a:r>
                  <a:rPr lang="en-US" altLang="zh-CN" sz="2400" kern="100">
                    <a:ea typeface="黑体" panose="02010609060101010101" pitchFamily="49" charset="-122"/>
                    <a:cs typeface="Times New Roman" panose="02020603050405020304" pitchFamily="18" charset="0"/>
                  </a:rPr>
                  <a:t>N</a:t>
                </a:r>
                <a:r>
                  <a:rPr lang="zh-CN" altLang="zh-CN" sz="2400" kern="100">
                    <a:cs typeface="Times New Roman" panose="02020603050405020304" pitchFamily="18" charset="0"/>
                  </a:rPr>
                  <a:t>，</a:t>
                </a:r>
                <a:r>
                  <a:rPr lang="zh-CN" altLang="zh-CN" sz="2400" kern="100">
                    <a:ea typeface="黑体" panose="02010609060101010101" pitchFamily="49" charset="-122"/>
                    <a:cs typeface="Times New Roman" panose="02020603050405020304" pitchFamily="18" charset="0"/>
                  </a:rPr>
                  <a:t>汽车行驶</a:t>
                </a:r>
                <a:r>
                  <a:rPr lang="en-US" altLang="zh-CN" sz="2400" kern="100">
                    <a:ea typeface="黑体" panose="02010609060101010101" pitchFamily="49" charset="-122"/>
                    <a:cs typeface="Times New Roman" panose="02020603050405020304" pitchFamily="18" charset="0"/>
                  </a:rPr>
                  <a:t>100 km</a:t>
                </a:r>
                <a:r>
                  <a:rPr lang="zh-CN" altLang="zh-CN" sz="2400" kern="100">
                    <a:ea typeface="黑体" panose="02010609060101010101" pitchFamily="49" charset="-122"/>
                    <a:cs typeface="Times New Roman" panose="02020603050405020304" pitchFamily="18" charset="0"/>
                  </a:rPr>
                  <a:t>所做有用功</a:t>
                </a:r>
                <a:r>
                  <a:rPr lang="en-US" altLang="zh-CN" sz="2400" i="1" kern="100" smtClean="0">
                    <a:ea typeface="黑体" panose="02010609060101010101" pitchFamily="49" charset="-122"/>
                    <a:cs typeface="Times New Roman" panose="02020603050405020304" pitchFamily="18" charset="0"/>
                  </a:rPr>
                  <a:t>W</a:t>
                </a:r>
                <a:r>
                  <a:rPr lang="zh-CN" altLang="en-US" sz="2400" kern="100" smtClean="0">
                    <a:cs typeface="Times New Roman" panose="02020603050405020304" pitchFamily="18" charset="0"/>
                  </a:rPr>
                  <a:t>＝</a:t>
                </a:r>
                <a:r>
                  <a:rPr lang="en-US" altLang="zh-CN" sz="2400" i="1" kern="100" smtClean="0">
                    <a:ea typeface="黑体" panose="02010609060101010101" pitchFamily="49" charset="-122"/>
                    <a:cs typeface="Times New Roman" panose="02020603050405020304" pitchFamily="18" charset="0"/>
                  </a:rPr>
                  <a:t>Fs</a:t>
                </a:r>
                <a:r>
                  <a:rPr lang="zh-CN" altLang="en-US" sz="2400" kern="100" smtClean="0">
                    <a:cs typeface="Times New Roman" panose="02020603050405020304" pitchFamily="18" charset="0"/>
                  </a:rPr>
                  <a:t>＝</a:t>
                </a:r>
                <a:r>
                  <a:rPr lang="en-US" altLang="zh-CN" sz="2400" kern="100" smtClean="0">
                    <a:ea typeface="黑体" panose="02010609060101010101" pitchFamily="49" charset="-122"/>
                    <a:cs typeface="Times New Roman" panose="02020603050405020304" pitchFamily="18" charset="0"/>
                  </a:rPr>
                  <a:t>1</a:t>
                </a:r>
                <a:r>
                  <a:rPr lang="en-US" altLang="zh-CN" sz="2400" kern="100" smtClean="0">
                    <a:latin typeface="宋体" panose="02010600030101010101" pitchFamily="2" charset="-122"/>
                    <a:cs typeface="Times New Roman" panose="02020603050405020304" pitchFamily="18" charset="0"/>
                  </a:rPr>
                  <a:t>.</a:t>
                </a:r>
                <a:r>
                  <a:rPr lang="en-US" altLang="zh-CN" sz="2400" kern="100" smtClean="0">
                    <a:ea typeface="黑体" panose="02010609060101010101" pitchFamily="49" charset="-122"/>
                    <a:cs typeface="Times New Roman" panose="02020603050405020304" pitchFamily="18" charset="0"/>
                  </a:rPr>
                  <a:t>84</a:t>
                </a:r>
                <a:r>
                  <a:rPr lang="en-US" altLang="zh-CN" sz="2400" kern="100" smtClean="0">
                    <a:latin typeface="宋体" panose="02010600030101010101" pitchFamily="2" charset="-122"/>
                    <a:cs typeface="Times New Roman" panose="02020603050405020304" pitchFamily="18" charset="0"/>
                  </a:rPr>
                  <a:t>×</a:t>
                </a:r>
                <a:r>
                  <a:rPr lang="en-US" altLang="zh-CN" sz="2400" kern="100" smtClean="0">
                    <a:ea typeface="黑体" panose="02010609060101010101" pitchFamily="49" charset="-122"/>
                    <a:cs typeface="Times New Roman" panose="02020603050405020304" pitchFamily="18" charset="0"/>
                  </a:rPr>
                  <a:t>10</a:t>
                </a:r>
                <a:r>
                  <a:rPr lang="en-US" altLang="zh-CN" sz="2400" kern="100" baseline="30000" smtClean="0">
                    <a:ea typeface="黑体" panose="02010609060101010101" pitchFamily="49" charset="-122"/>
                    <a:cs typeface="Times New Roman" panose="02020603050405020304" pitchFamily="18" charset="0"/>
                  </a:rPr>
                  <a:t>3</a:t>
                </a:r>
                <a:r>
                  <a:rPr lang="en-US" altLang="zh-CN" sz="2400" kern="100" smtClean="0">
                    <a:ea typeface="黑体" panose="02010609060101010101" pitchFamily="49" charset="-122"/>
                    <a:cs typeface="Times New Roman" panose="02020603050405020304" pitchFamily="18" charset="0"/>
                  </a:rPr>
                  <a:t> </a:t>
                </a:r>
                <a:r>
                  <a:rPr lang="en-US" altLang="zh-CN" sz="2400" kern="100">
                    <a:ea typeface="黑体" panose="02010609060101010101" pitchFamily="49" charset="-122"/>
                    <a:cs typeface="Times New Roman" panose="02020603050405020304" pitchFamily="18" charset="0"/>
                  </a:rPr>
                  <a:t>N</a:t>
                </a:r>
                <a:r>
                  <a:rPr lang="en-US" altLang="zh-CN" sz="2400" kern="100">
                    <a:latin typeface="宋体" panose="02010600030101010101" pitchFamily="2" charset="-122"/>
                    <a:cs typeface="Times New Roman" panose="02020603050405020304" pitchFamily="18" charset="0"/>
                  </a:rPr>
                  <a:t>×</a:t>
                </a:r>
                <a:r>
                  <a:rPr lang="en-US" altLang="zh-CN" sz="2400" kern="100">
                    <a:ea typeface="黑体" panose="02010609060101010101" pitchFamily="49" charset="-122"/>
                    <a:cs typeface="Times New Roman" panose="02020603050405020304" pitchFamily="18" charset="0"/>
                  </a:rPr>
                  <a:t>100</a:t>
                </a:r>
                <a:r>
                  <a:rPr lang="en-US" altLang="zh-CN" sz="2400" kern="100">
                    <a:latin typeface="宋体" panose="02010600030101010101" pitchFamily="2" charset="-122"/>
                    <a:cs typeface="Times New Roman" panose="02020603050405020304" pitchFamily="18" charset="0"/>
                  </a:rPr>
                  <a:t>×</a:t>
                </a:r>
                <a:r>
                  <a:rPr lang="en-US" altLang="zh-CN" sz="2400" kern="100">
                    <a:ea typeface="黑体" panose="02010609060101010101" pitchFamily="49" charset="-122"/>
                    <a:cs typeface="Times New Roman" panose="02020603050405020304" pitchFamily="18" charset="0"/>
                  </a:rPr>
                  <a:t>10</a:t>
                </a:r>
                <a:r>
                  <a:rPr lang="en-US" altLang="zh-CN" sz="2400" kern="100" baseline="30000">
                    <a:ea typeface="黑体" panose="02010609060101010101" pitchFamily="49" charset="-122"/>
                    <a:cs typeface="Times New Roman" panose="02020603050405020304" pitchFamily="18" charset="0"/>
                  </a:rPr>
                  <a:t>3</a:t>
                </a:r>
                <a:r>
                  <a:rPr lang="en-US" altLang="zh-CN" sz="2400" kern="100">
                    <a:ea typeface="黑体" panose="02010609060101010101" pitchFamily="49" charset="-122"/>
                    <a:cs typeface="Times New Roman" panose="02020603050405020304" pitchFamily="18" charset="0"/>
                  </a:rPr>
                  <a:t> </a:t>
                </a:r>
                <a:r>
                  <a:rPr lang="en-US" altLang="zh-CN" sz="2400" kern="100" smtClean="0">
                    <a:ea typeface="黑体" panose="02010609060101010101" pitchFamily="49" charset="-122"/>
                    <a:cs typeface="Times New Roman" panose="02020603050405020304" pitchFamily="18" charset="0"/>
                  </a:rPr>
                  <a:t>m</a:t>
                </a:r>
                <a:r>
                  <a:rPr lang="zh-CN" altLang="en-US" sz="2400" kern="100" smtClean="0">
                    <a:cs typeface="Times New Roman" panose="02020603050405020304" pitchFamily="18" charset="0"/>
                  </a:rPr>
                  <a:t>＝</a:t>
                </a:r>
                <a:r>
                  <a:rPr lang="en-US" altLang="zh-CN" sz="2400" kern="100" smtClean="0">
                    <a:ea typeface="黑体" panose="02010609060101010101" pitchFamily="49" charset="-122"/>
                    <a:cs typeface="Times New Roman" panose="02020603050405020304" pitchFamily="18" charset="0"/>
                  </a:rPr>
                  <a:t>1</a:t>
                </a:r>
                <a:r>
                  <a:rPr lang="en-US" altLang="zh-CN" sz="2400" kern="100" smtClean="0">
                    <a:latin typeface="宋体" panose="02010600030101010101" pitchFamily="2" charset="-122"/>
                    <a:cs typeface="Times New Roman" panose="02020603050405020304" pitchFamily="18" charset="0"/>
                  </a:rPr>
                  <a:t>.</a:t>
                </a:r>
                <a:r>
                  <a:rPr lang="en-US" altLang="zh-CN" sz="2400" kern="100" smtClean="0">
                    <a:ea typeface="黑体" panose="02010609060101010101" pitchFamily="49" charset="-122"/>
                    <a:cs typeface="Times New Roman" panose="02020603050405020304" pitchFamily="18" charset="0"/>
                  </a:rPr>
                  <a:t>84</a:t>
                </a:r>
                <a:r>
                  <a:rPr lang="en-US" altLang="zh-CN" sz="2400" kern="100" smtClean="0">
                    <a:latin typeface="宋体" panose="02010600030101010101" pitchFamily="2" charset="-122"/>
                    <a:cs typeface="Times New Roman" panose="02020603050405020304" pitchFamily="18" charset="0"/>
                  </a:rPr>
                  <a:t>×</a:t>
                </a:r>
                <a:r>
                  <a:rPr lang="en-US" altLang="zh-CN" sz="2400" kern="100" smtClean="0">
                    <a:ea typeface="黑体" panose="02010609060101010101" pitchFamily="49" charset="-122"/>
                    <a:cs typeface="Times New Roman" panose="02020603050405020304" pitchFamily="18" charset="0"/>
                  </a:rPr>
                  <a:t>10</a:t>
                </a:r>
                <a:r>
                  <a:rPr lang="en-US" altLang="zh-CN" sz="2400" kern="100" baseline="30000" smtClean="0">
                    <a:ea typeface="黑体" panose="02010609060101010101" pitchFamily="49" charset="-122"/>
                    <a:cs typeface="Times New Roman" panose="02020603050405020304" pitchFamily="18" charset="0"/>
                  </a:rPr>
                  <a:t>8</a:t>
                </a:r>
                <a:r>
                  <a:rPr lang="en-US" altLang="zh-CN" sz="2400" kern="100" smtClean="0">
                    <a:ea typeface="黑体" panose="02010609060101010101" pitchFamily="49" charset="-122"/>
                    <a:cs typeface="Times New Roman" panose="02020603050405020304" pitchFamily="18" charset="0"/>
                  </a:rPr>
                  <a:t> </a:t>
                </a:r>
                <a:r>
                  <a:rPr lang="en-US" altLang="zh-CN" sz="2400" kern="100">
                    <a:ea typeface="黑体" panose="02010609060101010101" pitchFamily="49" charset="-122"/>
                    <a:cs typeface="Times New Roman" panose="02020603050405020304" pitchFamily="18" charset="0"/>
                  </a:rPr>
                  <a:t>J</a:t>
                </a:r>
                <a:r>
                  <a:rPr lang="zh-CN" altLang="zh-CN" sz="2400" kern="100">
                    <a:cs typeface="Times New Roman" panose="02020603050405020304" pitchFamily="18" charset="0"/>
                  </a:rPr>
                  <a:t>，</a:t>
                </a:r>
                <a:r>
                  <a:rPr lang="zh-CN" altLang="zh-CN" sz="2400" kern="100">
                    <a:ea typeface="黑体" panose="02010609060101010101" pitchFamily="49" charset="-122"/>
                    <a:cs typeface="Times New Roman" panose="02020603050405020304" pitchFamily="18" charset="0"/>
                  </a:rPr>
                  <a:t>在发动机模式下行驶时发动机的效率</a:t>
                </a:r>
                <a:r>
                  <a:rPr lang="en-US" altLang="zh-CN" sz="2400" i="1" kern="100">
                    <a:ea typeface="黑体" panose="02010609060101010101" pitchFamily="49" charset="-122"/>
                    <a:cs typeface="Times New Roman" panose="02020603050405020304" pitchFamily="18" charset="0"/>
                  </a:rPr>
                  <a:t>η</a:t>
                </a:r>
                <a:r>
                  <a:rPr lang="zh-CN" altLang="en-US" sz="2400" kern="100" smtClean="0">
                    <a:cs typeface="Times New Roman" panose="02020603050405020304" pitchFamily="18" charset="0"/>
                  </a:rPr>
                  <a:t>＝</a:t>
                </a:r>
                <a14:m>
                  <m:oMath xmlns:m="http://schemas.openxmlformats.org/officeDocument/2006/math">
                    <m:f>
                      <m:fPr>
                        <m:ctrlPr>
                          <a:rPr lang="zh-CN" altLang="zh-CN" sz="2400" i="1" kern="100">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400" i="1" kern="100">
                            <a:latin typeface="Cambria Math" panose="02040503050406030204" pitchFamily="18" charset="0"/>
                            <a:cs typeface="Times New Roman" panose="02020603050405020304" pitchFamily="18" charset="0"/>
                          </a:rPr>
                          <m:t>𝑾</m:t>
                        </m:r>
                      </m:num>
                      <m:den>
                        <m:sSub>
                          <m:sSubPr>
                            <m:ctrlPr>
                              <a:rPr lang="zh-CN" altLang="zh-CN" sz="2400" i="1" kern="100">
                                <a:effectLst/>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400" i="1" kern="100">
                                <a:latin typeface="Cambria Math" panose="02040503050406030204" pitchFamily="18" charset="0"/>
                                <a:cs typeface="Times New Roman" panose="02020603050405020304" pitchFamily="18" charset="0"/>
                              </a:rPr>
                              <m:t>𝑸</m:t>
                            </m:r>
                          </m:e>
                          <m:sub>
                            <m:r>
                              <m:rPr>
                                <m:nor/>
                              </m:rPr>
                              <a:rPr lang="zh-CN" altLang="zh-CN" sz="2400" kern="100">
                                <a:cs typeface="Times New Roman" panose="02020603050405020304" pitchFamily="18" charset="0"/>
                              </a:rPr>
                              <m:t>放</m:t>
                            </m:r>
                          </m:sub>
                        </m:sSub>
                      </m:den>
                    </m:f>
                  </m:oMath>
                </a14:m>
                <a:r>
                  <a:rPr lang="en-US" altLang="zh-CN" sz="2400" kern="100">
                    <a:latin typeface="宋体" panose="02010600030101010101" pitchFamily="2" charset="-122"/>
                    <a:cs typeface="Times New Roman" panose="02020603050405020304" pitchFamily="18" charset="0"/>
                  </a:rPr>
                  <a:t>×</a:t>
                </a:r>
                <a:r>
                  <a:rPr lang="en-US" altLang="zh-CN" sz="2400" kern="100">
                    <a:ea typeface="黑体" panose="02010609060101010101" pitchFamily="49" charset="-122"/>
                    <a:cs typeface="Times New Roman" panose="02020603050405020304" pitchFamily="18" charset="0"/>
                  </a:rPr>
                  <a:t>100%</a:t>
                </a:r>
                <a:r>
                  <a:rPr lang="zh-CN" altLang="en-US" sz="2400" kern="100" smtClean="0">
                    <a:cs typeface="Times New Roman" panose="02020603050405020304" pitchFamily="18" charset="0"/>
                  </a:rPr>
                  <a:t>＝</a:t>
                </a:r>
                <a14:m>
                  <m:oMath xmlns:m="http://schemas.openxmlformats.org/officeDocument/2006/math">
                    <m:f>
                      <m:fPr>
                        <m:ctrlPr>
                          <a:rPr lang="zh-CN" altLang="zh-CN" sz="2400" i="1" kern="100">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400" i="1" kern="100">
                            <a:latin typeface="Cambria Math" panose="02040503050406030204" pitchFamily="18" charset="0"/>
                            <a:cs typeface="Times New Roman" panose="02020603050405020304" pitchFamily="18" charset="0"/>
                          </a:rPr>
                          <m:t>1.84</m:t>
                        </m:r>
                        <m:r>
                          <m:rPr>
                            <m:nor/>
                          </m:rPr>
                          <a:rPr lang="en-US" altLang="zh-CN" sz="2400" kern="100">
                            <a:latin typeface="宋体" panose="02010600030101010101" pitchFamily="2" charset="-122"/>
                            <a:cs typeface="Times New Roman" panose="02020603050405020304" pitchFamily="18" charset="0"/>
                          </a:rPr>
                          <m:t>×</m:t>
                        </m:r>
                        <m:r>
                          <a:rPr lang="en-US" altLang="zh-CN" sz="2400" i="1" kern="100">
                            <a:latin typeface="Cambria Math" panose="02040503050406030204" pitchFamily="18" charset="0"/>
                            <a:cs typeface="Times New Roman" panose="02020603050405020304" pitchFamily="18" charset="0"/>
                          </a:rPr>
                          <m:t>1</m:t>
                        </m:r>
                        <m:sSup>
                          <m:sSupPr>
                            <m:ctrlPr>
                              <a:rPr lang="zh-CN" altLang="zh-CN" sz="2400" i="1" kern="100">
                                <a:effectLst/>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sz="2400" i="1" kern="100">
                                <a:latin typeface="Cambria Math" panose="02040503050406030204" pitchFamily="18" charset="0"/>
                                <a:cs typeface="Times New Roman" panose="02020603050405020304" pitchFamily="18" charset="0"/>
                              </a:rPr>
                              <m:t>0</m:t>
                            </m:r>
                          </m:e>
                          <m:sup>
                            <m:r>
                              <a:rPr lang="en-US" altLang="zh-CN" sz="2400" i="1" kern="100">
                                <a:latin typeface="Cambria Math" panose="02040503050406030204" pitchFamily="18" charset="0"/>
                                <a:cs typeface="Times New Roman" panose="02020603050405020304" pitchFamily="18" charset="0"/>
                              </a:rPr>
                              <m:t>8</m:t>
                            </m:r>
                          </m:sup>
                        </m:sSup>
                        <m:r>
                          <a:rPr lang="en-US" altLang="zh-CN" sz="2400" i="1" kern="100">
                            <a:latin typeface="Cambria Math" panose="02040503050406030204" pitchFamily="18" charset="0"/>
                            <a:cs typeface="Times New Roman" panose="02020603050405020304" pitchFamily="18" charset="0"/>
                          </a:rPr>
                          <m:t>𝐉</m:t>
                        </m:r>
                      </m:num>
                      <m:den>
                        <m:r>
                          <a:rPr lang="en-US" altLang="zh-CN" sz="2400" i="1" kern="100">
                            <a:latin typeface="Cambria Math" panose="02040503050406030204" pitchFamily="18" charset="0"/>
                            <a:cs typeface="Times New Roman" panose="02020603050405020304" pitchFamily="18" charset="0"/>
                          </a:rPr>
                          <m:t>4.6</m:t>
                        </m:r>
                        <m:r>
                          <m:rPr>
                            <m:nor/>
                          </m:rPr>
                          <a:rPr lang="en-US" altLang="zh-CN" sz="2400" kern="100">
                            <a:latin typeface="宋体" panose="02010600030101010101" pitchFamily="2" charset="-122"/>
                            <a:cs typeface="Times New Roman" panose="02020603050405020304" pitchFamily="18" charset="0"/>
                          </a:rPr>
                          <m:t>×</m:t>
                        </m:r>
                        <m:r>
                          <a:rPr lang="en-US" altLang="zh-CN" sz="2400" i="1" kern="100">
                            <a:latin typeface="Cambria Math" panose="02040503050406030204" pitchFamily="18" charset="0"/>
                            <a:cs typeface="Times New Roman" panose="02020603050405020304" pitchFamily="18" charset="0"/>
                          </a:rPr>
                          <m:t>1</m:t>
                        </m:r>
                        <m:sSup>
                          <m:sSupPr>
                            <m:ctrlPr>
                              <a:rPr lang="zh-CN" altLang="zh-CN" sz="2400" i="1" kern="100">
                                <a:effectLst/>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sz="2400" i="1" kern="100">
                                <a:latin typeface="Cambria Math" panose="02040503050406030204" pitchFamily="18" charset="0"/>
                                <a:cs typeface="Times New Roman" panose="02020603050405020304" pitchFamily="18" charset="0"/>
                              </a:rPr>
                              <m:t>0</m:t>
                            </m:r>
                          </m:e>
                          <m:sup>
                            <m:r>
                              <a:rPr lang="en-US" altLang="zh-CN" sz="2400" i="1" kern="100">
                                <a:latin typeface="Cambria Math" panose="02040503050406030204" pitchFamily="18" charset="0"/>
                                <a:cs typeface="Times New Roman" panose="02020603050405020304" pitchFamily="18" charset="0"/>
                              </a:rPr>
                              <m:t>8</m:t>
                            </m:r>
                          </m:sup>
                        </m:sSup>
                        <m:r>
                          <a:rPr lang="en-US" altLang="zh-CN" sz="2400" i="1" kern="100">
                            <a:latin typeface="Cambria Math" panose="02040503050406030204" pitchFamily="18" charset="0"/>
                            <a:cs typeface="Times New Roman" panose="02020603050405020304" pitchFamily="18" charset="0"/>
                          </a:rPr>
                          <m:t>𝐉</m:t>
                        </m:r>
                      </m:den>
                    </m:f>
                  </m:oMath>
                </a14:m>
                <a:r>
                  <a:rPr lang="en-US" altLang="zh-CN" sz="2400" kern="100">
                    <a:latin typeface="宋体" panose="02010600030101010101" pitchFamily="2" charset="-122"/>
                    <a:cs typeface="Times New Roman" panose="02020603050405020304" pitchFamily="18" charset="0"/>
                  </a:rPr>
                  <a:t>×</a:t>
                </a:r>
                <a:r>
                  <a:rPr lang="en-US" altLang="zh-CN" sz="2400" kern="100">
                    <a:ea typeface="黑体" panose="02010609060101010101" pitchFamily="49" charset="-122"/>
                    <a:cs typeface="Times New Roman" panose="02020603050405020304" pitchFamily="18" charset="0"/>
                  </a:rPr>
                  <a:t>100</a:t>
                </a:r>
                <a:r>
                  <a:rPr lang="en-US" altLang="zh-CN" sz="2400" kern="100" smtClean="0">
                    <a:ea typeface="黑体" panose="02010609060101010101" pitchFamily="49" charset="-122"/>
                    <a:cs typeface="Times New Roman" panose="02020603050405020304" pitchFamily="18" charset="0"/>
                  </a:rPr>
                  <a:t>%</a:t>
                </a:r>
                <a:r>
                  <a:rPr lang="zh-CN" altLang="en-US" sz="2400" kern="100" smtClean="0">
                    <a:cs typeface="Times New Roman" panose="02020603050405020304" pitchFamily="18" charset="0"/>
                  </a:rPr>
                  <a:t>＝</a:t>
                </a:r>
                <a:r>
                  <a:rPr lang="en-US" altLang="zh-CN" sz="2400" kern="100" smtClean="0">
                    <a:ea typeface="黑体" panose="02010609060101010101" pitchFamily="49" charset="-122"/>
                    <a:cs typeface="Times New Roman" panose="02020603050405020304" pitchFamily="18" charset="0"/>
                  </a:rPr>
                  <a:t>40</a:t>
                </a:r>
                <a:r>
                  <a:rPr lang="en-US" altLang="zh-CN" sz="2400" kern="100">
                    <a:ea typeface="黑体" panose="02010609060101010101" pitchFamily="49" charset="-122"/>
                    <a:cs typeface="Times New Roman" panose="02020603050405020304" pitchFamily="18" charset="0"/>
                  </a:rPr>
                  <a:t>%</a:t>
                </a:r>
                <a:r>
                  <a:rPr lang="en-US" altLang="zh-CN" sz="2400" kern="100">
                    <a:latin typeface="宋体" panose="02010600030101010101" pitchFamily="2" charset="-122"/>
                    <a:cs typeface="Times New Roman" panose="02020603050405020304" pitchFamily="18" charset="0"/>
                  </a:rPr>
                  <a:t>.</a:t>
                </a:r>
                <a:endParaRPr lang="zh-CN" altLang="zh-CN" sz="1400" kern="100">
                  <a:cs typeface="Times New Roman" panose="02020603050405020304" pitchFamily="18" charset="0"/>
                </a:endParaRPr>
              </a:p>
            </p:txBody>
          </p:sp>
        </mc:Choice>
        <mc:Fallback xmlns="">
          <p:sp>
            <p:nvSpPr>
              <p:cNvPr id="3" name="矩形 2"/>
              <p:cNvSpPr>
                <a:spLocks noRot="1" noChangeAspect="1" noMove="1" noResize="1" noEditPoints="1" noAdjustHandles="1" noChangeArrowheads="1" noChangeShapeType="1" noTextEdit="1"/>
              </p:cNvSpPr>
              <p:nvPr/>
            </p:nvSpPr>
            <p:spPr>
              <a:xfrm>
                <a:off x="334566" y="1340768"/>
                <a:ext cx="11485848" cy="3244543"/>
              </a:xfrm>
              <a:prstGeom prst="rect">
                <a:avLst/>
              </a:prstGeom>
              <a:blipFill>
                <a:blip r:embed="rId2"/>
                <a:stretch>
                  <a:fillRect l="-849" r="-796"/>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10450723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308324"/>
          </a:xfrm>
        </p:spPr>
        <p:txBody>
          <a:bodyPr/>
          <a:lstStyle/>
          <a:p>
            <a:pPr>
              <a:spcAft>
                <a:spcPts val="0"/>
              </a:spcAft>
            </a:pP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30</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）如图所示电路，电源电压为</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15</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V</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kern="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的阻值为</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 Ω</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若将标有</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50 Ω</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kern="100">
                <a:solidFill>
                  <a:srgbClr val="000000"/>
                </a:solidFill>
                <a:ea typeface="宋体" panose="02010600030101010101" pitchFamily="2" charset="-122"/>
                <a:cs typeface="Times New Roman" panose="02020603050405020304" pitchFamily="18" charset="0"/>
              </a:rPr>
              <a:t>1.</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 A</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的滑动变阻器</a:t>
            </a:r>
            <a:r>
              <a:rPr lang="en-US" altLang="zh-CN" i="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kern="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与电流表（</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量程为</a:t>
            </a:r>
            <a:r>
              <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en-US"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kern="100" smtClean="0">
                <a:solidFill>
                  <a:srgbClr val="000000"/>
                </a:solidFill>
                <a:ea typeface="宋体" panose="02010600030101010101" pitchFamily="2" charset="-122"/>
                <a:cs typeface="Times New Roman" panose="02020603050405020304" pitchFamily="18" charset="0"/>
              </a:rPr>
              <a:t>.6</a:t>
            </a:r>
            <a:r>
              <a:rPr lang="en-US"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）以某种方式接入此电路，电路中的最大功率为</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3</a:t>
            </a:r>
            <a:r>
              <a:rPr lang="en-US" altLang="zh-CN" kern="100">
                <a:solidFill>
                  <a:srgbClr val="000000"/>
                </a:solidFill>
                <a:ea typeface="楷体" panose="02010609060101010101" pitchFamily="49" charset="-122"/>
                <a:cs typeface="Times New Roman" panose="02020603050405020304" pitchFamily="18" charset="0"/>
              </a:rPr>
              <a:t>1</a:t>
            </a:r>
            <a:r>
              <a:rPr lang="en-US" altLang="zh-CN" kern="100">
                <a:solidFill>
                  <a:srgbClr val="000000"/>
                </a:solidFill>
                <a:ea typeface="宋体" panose="02010600030101010101" pitchFamily="2" charset="-122"/>
                <a:cs typeface="Times New Roman" panose="02020603050405020304" pitchFamily="18" charset="0"/>
              </a:rPr>
              <a:t>.</a:t>
            </a:r>
            <a:r>
              <a:rPr lang="en-US" altLang="zh-CN" kern="100">
                <a:solidFill>
                  <a:srgbClr val="000000"/>
                </a:solidFill>
                <a:ea typeface="楷体" panose="02010609060101010101" pitchFamily="49" charset="-122"/>
                <a:cs typeface="Times New Roman" panose="02020603050405020304" pitchFamily="18" charset="0"/>
              </a:rPr>
              <a:t>5</a:t>
            </a:r>
            <a:r>
              <a:rPr lang="en-US" altLang="zh-CN" kern="100">
                <a:solidFill>
                  <a:srgbClr val="000000"/>
                </a:solidFill>
                <a:ea typeface="宋体" panose="02010600030101010101" pitchFamily="2" charset="-122"/>
                <a:cs typeface="Times New Roman" panose="02020603050405020304" pitchFamily="18" charset="0"/>
              </a:rPr>
              <a:t> </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）如图电路中通过</a:t>
            </a:r>
            <a:r>
              <a:rPr lang="en-US" altLang="zh-CN" i="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kern="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的电流是多少</a:t>
            </a:r>
            <a:r>
              <a:rPr lang="zh-CN"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mc:AlternateContent xmlns:mc="http://schemas.openxmlformats.org/markup-compatibility/2006" xmlns:a14="http://schemas.microsoft.com/office/drawing/2010/main">
        <mc:Choice Requires="a14">
          <p:sp>
            <p:nvSpPr>
              <p:cNvPr id="3" name="矩形 2"/>
              <p:cNvSpPr/>
              <p:nvPr/>
            </p:nvSpPr>
            <p:spPr>
              <a:xfrm>
                <a:off x="360854" y="2966730"/>
                <a:ext cx="4452501" cy="890757"/>
              </a:xfrm>
              <a:prstGeom prst="rect">
                <a:avLst/>
              </a:prstGeom>
            </p:spPr>
            <p:txBody>
              <a:bodyPr wrap="none">
                <a:spAutoFit/>
              </a:bodyPr>
              <a:lstStyle/>
              <a:p>
                <a:pPr algn="just">
                  <a:lnSpc>
                    <a:spcPct val="150000"/>
                  </a:lnSpc>
                  <a:spcAft>
                    <a:spcPts val="0"/>
                  </a:spcAft>
                </a:pPr>
                <a:r>
                  <a:rPr lang="zh-CN" altLang="zh-CN" sz="2400" kern="100">
                    <a:ea typeface="黑体" panose="02010609060101010101" pitchFamily="49" charset="-122"/>
                    <a:cs typeface="Times New Roman" panose="02020603050405020304" pitchFamily="18" charset="0"/>
                  </a:rPr>
                  <a:t>电路中电流</a:t>
                </a:r>
                <a:r>
                  <a:rPr lang="en-US" altLang="zh-CN" sz="2400" i="1" kern="100">
                    <a:cs typeface="Times New Roman" panose="02020603050405020304" pitchFamily="18" charset="0"/>
                  </a:rPr>
                  <a:t>I</a:t>
                </a:r>
                <a:r>
                  <a:rPr lang="zh-CN" altLang="en-US" sz="2400" kern="100" smtClean="0">
                    <a:cs typeface="Times New Roman" panose="02020603050405020304" pitchFamily="18" charset="0"/>
                  </a:rPr>
                  <a:t>＝</a:t>
                </a:r>
                <a14:m>
                  <m:oMath xmlns:m="http://schemas.openxmlformats.org/officeDocument/2006/math">
                    <m:f>
                      <m:fPr>
                        <m:ctrlPr>
                          <a:rPr lang="zh-CN" altLang="zh-CN" sz="2400" i="1" kern="100">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400" i="1" kern="100">
                            <a:latin typeface="Cambria Math" panose="02040503050406030204" pitchFamily="18" charset="0"/>
                            <a:cs typeface="Times New Roman" panose="02020603050405020304" pitchFamily="18" charset="0"/>
                          </a:rPr>
                          <m:t>𝑼</m:t>
                        </m:r>
                      </m:num>
                      <m:den>
                        <m:r>
                          <a:rPr lang="en-US" altLang="zh-CN" sz="2400" i="1" kern="100">
                            <a:latin typeface="Cambria Math" panose="02040503050406030204" pitchFamily="18" charset="0"/>
                            <a:cs typeface="Times New Roman" panose="02020603050405020304" pitchFamily="18" charset="0"/>
                          </a:rPr>
                          <m:t>𝑹</m:t>
                        </m:r>
                      </m:den>
                    </m:f>
                    <m:r>
                      <a:rPr lang="zh-CN" altLang="en-US" sz="2400" kern="100" smtClean="0">
                        <a:latin typeface="Cambria Math" panose="02040503050406030204" pitchFamily="18" charset="0"/>
                        <a:cs typeface="Times New Roman" panose="02020603050405020304" pitchFamily="18" charset="0"/>
                      </a:rPr>
                      <m:t>＝</m:t>
                    </m:r>
                    <m:f>
                      <m:fPr>
                        <m:ctrlPr>
                          <a:rPr lang="zh-CN" altLang="zh-CN" sz="2400" i="1" kern="100">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400" i="1" kern="100">
                            <a:latin typeface="Cambria Math" panose="02040503050406030204" pitchFamily="18" charset="0"/>
                            <a:cs typeface="Times New Roman" panose="02020603050405020304" pitchFamily="18" charset="0"/>
                          </a:rPr>
                          <m:t>15</m:t>
                        </m:r>
                        <m:r>
                          <a:rPr lang="en-US" altLang="zh-CN" sz="2400" i="1" kern="100">
                            <a:latin typeface="Cambria Math" panose="02040503050406030204" pitchFamily="18" charset="0"/>
                            <a:cs typeface="Times New Roman" panose="02020603050405020304" pitchFamily="18" charset="0"/>
                          </a:rPr>
                          <m:t>𝐕</m:t>
                        </m:r>
                      </m:num>
                      <m:den>
                        <m:r>
                          <a:rPr lang="en-US" altLang="zh-CN" sz="2400" i="1" kern="100">
                            <a:latin typeface="Cambria Math" panose="02040503050406030204" pitchFamily="18" charset="0"/>
                            <a:cs typeface="Times New Roman" panose="02020603050405020304" pitchFamily="18" charset="0"/>
                          </a:rPr>
                          <m:t>10</m:t>
                        </m:r>
                        <m:r>
                          <m:rPr>
                            <m:nor/>
                          </m:rPr>
                          <a:rPr lang="en-US" altLang="zh-CN" sz="2400" kern="100">
                            <a:cs typeface="Times New Roman" panose="02020603050405020304" pitchFamily="18" charset="0"/>
                          </a:rPr>
                          <m:t>Ω</m:t>
                        </m:r>
                      </m:den>
                    </m:f>
                  </m:oMath>
                </a14:m>
                <a:r>
                  <a:rPr lang="zh-CN" altLang="en-US" sz="2400" kern="100" smtClean="0">
                    <a:cs typeface="Times New Roman" panose="02020603050405020304" pitchFamily="18" charset="0"/>
                  </a:rPr>
                  <a:t>＝</a:t>
                </a:r>
                <a:r>
                  <a:rPr lang="en-US" altLang="zh-CN" sz="2400" kern="100" smtClean="0">
                    <a:cs typeface="Times New Roman" panose="02020603050405020304" pitchFamily="18" charset="0"/>
                  </a:rPr>
                  <a:t>1</a:t>
                </a:r>
                <a:r>
                  <a:rPr lang="en-US" altLang="zh-CN" sz="2400" kern="100" smtClean="0">
                    <a:latin typeface="+mn-lt"/>
                    <a:cs typeface="Times New Roman" panose="02020603050405020304" pitchFamily="18" charset="0"/>
                  </a:rPr>
                  <a:t>.5</a:t>
                </a:r>
                <a:r>
                  <a:rPr lang="en-US" altLang="zh-CN" sz="2400" kern="100" smtClean="0">
                    <a:ea typeface="黑体" panose="02010609060101010101" pitchFamily="49" charset="-122"/>
                    <a:cs typeface="Times New Roman" panose="02020603050405020304" pitchFamily="18" charset="0"/>
                  </a:rPr>
                  <a:t> </a:t>
                </a:r>
                <a:r>
                  <a:rPr lang="en-US" altLang="zh-CN" sz="2400" kern="100">
                    <a:ea typeface="黑体" panose="02010609060101010101" pitchFamily="49" charset="-122"/>
                    <a:cs typeface="Times New Roman" panose="02020603050405020304" pitchFamily="18" charset="0"/>
                  </a:rPr>
                  <a:t>A</a:t>
                </a:r>
                <a:r>
                  <a:rPr lang="en-US" altLang="zh-CN" sz="2400" kern="100">
                    <a:latin typeface="宋体" panose="02010600030101010101" pitchFamily="2" charset="-122"/>
                    <a:cs typeface="Times New Roman" panose="02020603050405020304" pitchFamily="18" charset="0"/>
                  </a:rPr>
                  <a:t>.</a:t>
                </a:r>
                <a:endParaRPr lang="zh-CN" altLang="zh-CN" sz="1400" kern="100">
                  <a:cs typeface="Times New Roman" panose="02020603050405020304" pitchFamily="18" charset="0"/>
                </a:endParaRPr>
              </a:p>
            </p:txBody>
          </p:sp>
        </mc:Choice>
        <mc:Fallback xmlns="">
          <p:sp>
            <p:nvSpPr>
              <p:cNvPr id="3" name="矩形 2"/>
              <p:cNvSpPr>
                <a:spLocks noRot="1" noChangeAspect="1" noMove="1" noResize="1" noEditPoints="1" noAdjustHandles="1" noChangeArrowheads="1" noChangeShapeType="1" noTextEdit="1"/>
              </p:cNvSpPr>
              <p:nvPr/>
            </p:nvSpPr>
            <p:spPr>
              <a:xfrm>
                <a:off x="360854" y="2966730"/>
                <a:ext cx="4452501" cy="890757"/>
              </a:xfrm>
              <a:prstGeom prst="rect">
                <a:avLst/>
              </a:prstGeom>
              <a:blipFill>
                <a:blip r:embed="rId2"/>
                <a:stretch>
                  <a:fillRect l="-2052"/>
                </a:stretch>
              </a:blipFill>
            </p:spPr>
            <p:txBody>
              <a:bodyPr/>
              <a:lstStyle/>
              <a:p>
                <a:r>
                  <a:rPr lang="zh-CN" altLang="en-US">
                    <a:noFill/>
                  </a:rPr>
                  <a:t> </a:t>
                </a:r>
              </a:p>
            </p:txBody>
          </p:sp>
        </mc:Fallback>
      </mc:AlternateContent>
      <p:pic>
        <p:nvPicPr>
          <p:cNvPr id="4" name="图片 3"/>
          <p:cNvPicPr>
            <a:picLocks noChangeAspect="1"/>
          </p:cNvPicPr>
          <p:nvPr/>
        </p:nvPicPr>
        <p:blipFill>
          <a:blip r:embed="rId3"/>
          <a:stretch>
            <a:fillRect/>
          </a:stretch>
        </p:blipFill>
        <p:spPr>
          <a:xfrm>
            <a:off x="5879182" y="2028000"/>
            <a:ext cx="5708986" cy="2052888"/>
          </a:xfrm>
          <a:prstGeom prst="rect">
            <a:avLst/>
          </a:prstGeom>
        </p:spPr>
      </p:pic>
      <p:sp>
        <p:nvSpPr>
          <p:cNvPr id="5" name="矩形 4"/>
          <p:cNvSpPr/>
          <p:nvPr/>
        </p:nvSpPr>
        <p:spPr>
          <a:xfrm>
            <a:off x="7682588" y="4221088"/>
            <a:ext cx="1723549" cy="576248"/>
          </a:xfrm>
          <a:prstGeom prst="rect">
            <a:avLst/>
          </a:prstGeom>
        </p:spPr>
        <p:txBody>
          <a:bodyPr wrap="none">
            <a:spAutoFit/>
          </a:bodyPr>
          <a:lstStyle/>
          <a:p>
            <a:pPr algn="just">
              <a:lnSpc>
                <a:spcPct val="150000"/>
              </a:lnSpc>
              <a:spcAft>
                <a:spcPts val="0"/>
              </a:spcAft>
            </a:pPr>
            <a:r>
              <a:rPr lang="zh-CN" altLang="zh-CN" sz="2400" b="0" kern="100">
                <a:solidFill>
                  <a:srgbClr val="000000"/>
                </a:solidFill>
                <a:cs typeface="Times New Roman" panose="02020603050405020304" pitchFamily="18" charset="0"/>
              </a:rPr>
              <a:t>（第</a:t>
            </a:r>
            <a:r>
              <a:rPr lang="en-US" altLang="zh-CN" sz="2400" b="0" kern="100">
                <a:solidFill>
                  <a:srgbClr val="000000"/>
                </a:solidFill>
                <a:cs typeface="Times New Roman" panose="02020603050405020304" pitchFamily="18" charset="0"/>
              </a:rPr>
              <a:t>30</a:t>
            </a:r>
            <a:r>
              <a:rPr lang="zh-CN" altLang="zh-CN" sz="2400" b="0" kern="100">
                <a:solidFill>
                  <a:srgbClr val="000000"/>
                </a:solidFill>
                <a:cs typeface="Times New Roman" panose="02020603050405020304" pitchFamily="18" charset="0"/>
              </a:rPr>
              <a:t>题）</a:t>
            </a:r>
            <a:endParaRPr lang="zh-CN" altLang="zh-CN" sz="1400" b="0" kern="100">
              <a:cs typeface="Times New Roman" panose="02020603050405020304" pitchFamily="18" charset="0"/>
            </a:endParaRPr>
          </a:p>
        </p:txBody>
      </p:sp>
    </p:spTree>
    <p:extLst>
      <p:ext uri="{BB962C8B-B14F-4D97-AF65-F5344CB8AC3E}">
        <p14:creationId xmlns:p14="http://schemas.microsoft.com/office/powerpoint/2010/main" val="15994604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692696"/>
            <a:ext cx="11485848" cy="576248"/>
          </a:xfrm>
        </p:spPr>
        <p:txBody>
          <a:bodyPr/>
          <a:lstStyle/>
          <a:p>
            <a:pPr>
              <a:spcAft>
                <a:spcPts val="0"/>
              </a:spcAft>
            </a:pP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）请在虚线框中画出接入</a:t>
            </a:r>
            <a:r>
              <a:rPr lang="en-US" altLang="zh-CN" i="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kern="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和电流表的完整的电路图，并通过计算说明理由</a:t>
            </a:r>
            <a:r>
              <a:rPr lang="en-US" altLang="zh-CN"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360854" y="1268760"/>
            <a:ext cx="11485848" cy="1754326"/>
          </a:xfrm>
          <a:prstGeom prst="rect">
            <a:avLst/>
          </a:prstGeom>
        </p:spPr>
        <p:txBody>
          <a:bodyPr wrap="square">
            <a:spAutoFit/>
          </a:bodyPr>
          <a:lstStyle/>
          <a:p>
            <a:pPr lvl="0" algn="just">
              <a:lnSpc>
                <a:spcPct val="150000"/>
              </a:lnSpc>
              <a:spcAft>
                <a:spcPts val="0"/>
              </a:spcAft>
            </a:pPr>
            <a:r>
              <a:rPr lang="zh-CN" altLang="zh-CN" sz="2400" kern="100">
                <a:ea typeface="黑体" panose="02010609060101010101" pitchFamily="49" charset="-122"/>
                <a:cs typeface="Times New Roman" panose="02020603050405020304" pitchFamily="18" charset="0"/>
              </a:rPr>
              <a:t>方法一</a:t>
            </a:r>
            <a:r>
              <a:rPr lang="zh-CN" altLang="zh-CN" sz="2400" kern="100">
                <a:cs typeface="Times New Roman" panose="02020603050405020304" pitchFamily="18" charset="0"/>
              </a:rPr>
              <a:t>：</a:t>
            </a:r>
            <a:r>
              <a:rPr lang="en-US" altLang="zh-CN" sz="2400" i="1" kern="100">
                <a:ea typeface="黑体" panose="02010609060101010101" pitchFamily="49" charset="-122"/>
                <a:cs typeface="Times New Roman" panose="02020603050405020304" pitchFamily="18" charset="0"/>
              </a:rPr>
              <a:t>R</a:t>
            </a:r>
            <a:r>
              <a:rPr lang="en-US" altLang="zh-CN" sz="2400" kern="100" baseline="-25000">
                <a:ea typeface="黑体" panose="02010609060101010101" pitchFamily="49" charset="-122"/>
                <a:cs typeface="Times New Roman" panose="02020603050405020304" pitchFamily="18" charset="0"/>
              </a:rPr>
              <a:t>1</a:t>
            </a:r>
            <a:r>
              <a:rPr lang="zh-CN" altLang="zh-CN" sz="2400" kern="100">
                <a:ea typeface="黑体" panose="02010609060101010101" pitchFamily="49" charset="-122"/>
                <a:cs typeface="Times New Roman" panose="02020603050405020304" pitchFamily="18" charset="0"/>
              </a:rPr>
              <a:t>消耗的电功率</a:t>
            </a:r>
            <a:r>
              <a:rPr lang="en-US" altLang="zh-CN" sz="2400" i="1" kern="100" smtClean="0">
                <a:ea typeface="黑体" panose="02010609060101010101" pitchFamily="49" charset="-122"/>
                <a:cs typeface="Times New Roman" panose="02020603050405020304" pitchFamily="18" charset="0"/>
              </a:rPr>
              <a:t>P</a:t>
            </a:r>
            <a:r>
              <a:rPr lang="en-US" altLang="zh-CN" sz="2400" kern="100" baseline="-25000" smtClean="0">
                <a:ea typeface="黑体" panose="02010609060101010101" pitchFamily="49" charset="-122"/>
                <a:cs typeface="Times New Roman" panose="02020603050405020304" pitchFamily="18" charset="0"/>
              </a:rPr>
              <a:t>1</a:t>
            </a:r>
            <a:r>
              <a:rPr lang="zh-CN" altLang="en-US" sz="2400" kern="100" smtClean="0">
                <a:cs typeface="Times New Roman" panose="02020603050405020304" pitchFamily="18" charset="0"/>
              </a:rPr>
              <a:t>＝</a:t>
            </a:r>
            <a:r>
              <a:rPr lang="en-US" altLang="zh-CN" sz="2400" i="1" kern="100" smtClean="0">
                <a:ea typeface="黑体" panose="02010609060101010101" pitchFamily="49" charset="-122"/>
                <a:cs typeface="Times New Roman" panose="02020603050405020304" pitchFamily="18" charset="0"/>
              </a:rPr>
              <a:t>UI</a:t>
            </a:r>
            <a:r>
              <a:rPr lang="en-US" altLang="zh-CN" sz="2400" kern="100" baseline="-25000" smtClean="0">
                <a:ea typeface="黑体" panose="02010609060101010101" pitchFamily="49" charset="-122"/>
                <a:cs typeface="Times New Roman" panose="02020603050405020304" pitchFamily="18" charset="0"/>
              </a:rPr>
              <a:t>1</a:t>
            </a:r>
            <a:r>
              <a:rPr lang="zh-CN" altLang="en-US" sz="2400" kern="100" smtClean="0">
                <a:cs typeface="Times New Roman" panose="02020603050405020304" pitchFamily="18" charset="0"/>
              </a:rPr>
              <a:t>＝</a:t>
            </a:r>
            <a:r>
              <a:rPr lang="en-US" altLang="zh-CN" sz="2400" kern="100" smtClean="0">
                <a:ea typeface="黑体" panose="02010609060101010101" pitchFamily="49" charset="-122"/>
                <a:cs typeface="Times New Roman" panose="02020603050405020304" pitchFamily="18" charset="0"/>
              </a:rPr>
              <a:t>15 </a:t>
            </a:r>
            <a:r>
              <a:rPr lang="en-US" altLang="zh-CN" sz="2400" kern="100">
                <a:ea typeface="黑体" panose="02010609060101010101" pitchFamily="49" charset="-122"/>
                <a:cs typeface="Times New Roman" panose="02020603050405020304" pitchFamily="18" charset="0"/>
              </a:rPr>
              <a:t>V</a:t>
            </a:r>
            <a:r>
              <a:rPr lang="en-US" altLang="zh-CN" sz="2400" kern="100">
                <a:latin typeface="宋体" panose="02010600030101010101" pitchFamily="2" charset="-122"/>
                <a:cs typeface="Times New Roman" panose="02020603050405020304" pitchFamily="18" charset="0"/>
              </a:rPr>
              <a:t>×</a:t>
            </a:r>
            <a:r>
              <a:rPr lang="en-US" altLang="zh-CN" sz="2400" kern="100">
                <a:latin typeface="Times New Roman"/>
                <a:ea typeface="黑体" panose="02010609060101010101" pitchFamily="49" charset="-122"/>
                <a:cs typeface="Times New Roman" panose="02020603050405020304" pitchFamily="18" charset="0"/>
              </a:rPr>
              <a:t>1</a:t>
            </a:r>
            <a:r>
              <a:rPr lang="en-US" altLang="zh-CN" sz="2400" kern="100">
                <a:latin typeface="Times New Roman"/>
                <a:cs typeface="Times New Roman" panose="02020603050405020304" pitchFamily="18" charset="0"/>
              </a:rPr>
              <a:t>.</a:t>
            </a:r>
            <a:r>
              <a:rPr lang="en-US" altLang="zh-CN" sz="2400" kern="100">
                <a:latin typeface="Times New Roman"/>
                <a:ea typeface="黑体" panose="02010609060101010101" pitchFamily="49" charset="-122"/>
                <a:cs typeface="Times New Roman" panose="02020603050405020304" pitchFamily="18" charset="0"/>
              </a:rPr>
              <a:t>5 </a:t>
            </a:r>
            <a:r>
              <a:rPr lang="en-US" altLang="zh-CN" sz="2400" kern="100" smtClean="0">
                <a:ea typeface="黑体" panose="02010609060101010101" pitchFamily="49" charset="-122"/>
                <a:cs typeface="Times New Roman" panose="02020603050405020304" pitchFamily="18" charset="0"/>
              </a:rPr>
              <a:t>A</a:t>
            </a:r>
            <a:r>
              <a:rPr lang="zh-CN" altLang="en-US" sz="2400" kern="100" smtClean="0">
                <a:cs typeface="Times New Roman" panose="02020603050405020304" pitchFamily="18" charset="0"/>
              </a:rPr>
              <a:t>＝</a:t>
            </a:r>
            <a:r>
              <a:rPr lang="en-US" altLang="zh-CN" sz="2400" kern="100" smtClean="0">
                <a:ea typeface="黑体" panose="02010609060101010101" pitchFamily="49" charset="-122"/>
                <a:cs typeface="Times New Roman" panose="02020603050405020304" pitchFamily="18" charset="0"/>
              </a:rPr>
              <a:t>2</a:t>
            </a:r>
            <a:r>
              <a:rPr lang="en-US" altLang="zh-CN" sz="2400" kern="100" smtClean="0">
                <a:latin typeface="Times New Roman"/>
                <a:ea typeface="黑体" panose="02010609060101010101" pitchFamily="49" charset="-122"/>
                <a:cs typeface="Times New Roman" panose="02020603050405020304" pitchFamily="18" charset="0"/>
              </a:rPr>
              <a:t>2</a:t>
            </a:r>
            <a:r>
              <a:rPr lang="en-US" altLang="zh-CN" sz="2400" kern="100" smtClean="0">
                <a:latin typeface="Times New Roman"/>
                <a:cs typeface="Times New Roman" panose="02020603050405020304" pitchFamily="18" charset="0"/>
              </a:rPr>
              <a:t>.</a:t>
            </a:r>
            <a:r>
              <a:rPr lang="en-US" altLang="zh-CN" sz="2400" kern="100" smtClean="0">
                <a:latin typeface="Times New Roman"/>
                <a:ea typeface="黑体" panose="02010609060101010101" pitchFamily="49" charset="-122"/>
                <a:cs typeface="Times New Roman" panose="02020603050405020304" pitchFamily="18" charset="0"/>
              </a:rPr>
              <a:t>5</a:t>
            </a:r>
            <a:r>
              <a:rPr lang="en-US" altLang="zh-CN" sz="2400" kern="100" smtClean="0">
                <a:ea typeface="黑体" panose="02010609060101010101" pitchFamily="49" charset="-122"/>
                <a:cs typeface="Times New Roman" panose="02020603050405020304" pitchFamily="18" charset="0"/>
              </a:rPr>
              <a:t> </a:t>
            </a:r>
            <a:r>
              <a:rPr lang="en-US" altLang="zh-CN" sz="2400" kern="100">
                <a:ea typeface="黑体" panose="02010609060101010101" pitchFamily="49" charset="-122"/>
                <a:cs typeface="Times New Roman" panose="02020603050405020304" pitchFamily="18" charset="0"/>
              </a:rPr>
              <a:t>W</a:t>
            </a:r>
            <a:r>
              <a:rPr lang="zh-CN" altLang="zh-CN" sz="2400" kern="100">
                <a:cs typeface="Times New Roman" panose="02020603050405020304" pitchFamily="18" charset="0"/>
              </a:rPr>
              <a:t>；</a:t>
            </a:r>
            <a:r>
              <a:rPr lang="zh-CN" altLang="zh-CN" sz="2400" kern="100">
                <a:ea typeface="黑体" panose="02010609060101010101" pitchFamily="49" charset="-122"/>
                <a:cs typeface="Times New Roman" panose="02020603050405020304" pitchFamily="18" charset="0"/>
              </a:rPr>
              <a:t>要使电路最大功率为</a:t>
            </a:r>
            <a:r>
              <a:rPr lang="en-US" altLang="zh-CN" sz="2400" kern="100">
                <a:ea typeface="黑体" panose="02010609060101010101" pitchFamily="49" charset="-122"/>
                <a:cs typeface="Times New Roman" panose="02020603050405020304" pitchFamily="18" charset="0"/>
              </a:rPr>
              <a:t>31</a:t>
            </a:r>
            <a:r>
              <a:rPr lang="en-US" altLang="zh-CN" sz="2400" kern="100">
                <a:latin typeface="宋体" panose="02010600030101010101" pitchFamily="2" charset="-122"/>
                <a:cs typeface="Times New Roman" panose="02020603050405020304" pitchFamily="18" charset="0"/>
              </a:rPr>
              <a:t>.</a:t>
            </a:r>
            <a:r>
              <a:rPr lang="en-US" altLang="zh-CN" sz="2400" kern="100">
                <a:ea typeface="黑体" panose="02010609060101010101" pitchFamily="49" charset="-122"/>
                <a:cs typeface="Times New Roman" panose="02020603050405020304" pitchFamily="18" charset="0"/>
              </a:rPr>
              <a:t>5 W</a:t>
            </a:r>
            <a:r>
              <a:rPr lang="zh-CN" altLang="zh-CN" sz="2400" kern="100">
                <a:cs typeface="Times New Roman" panose="02020603050405020304" pitchFamily="18" charset="0"/>
              </a:rPr>
              <a:t>，</a:t>
            </a:r>
            <a:r>
              <a:rPr lang="zh-CN" altLang="zh-CN" sz="2400" kern="100">
                <a:ea typeface="黑体" panose="02010609060101010101" pitchFamily="49" charset="-122"/>
                <a:cs typeface="Times New Roman" panose="02020603050405020304" pitchFamily="18" charset="0"/>
              </a:rPr>
              <a:t>滑动变阻器应与</a:t>
            </a:r>
            <a:r>
              <a:rPr lang="en-US" altLang="zh-CN" sz="2400" i="1" kern="100">
                <a:ea typeface="黑体" panose="02010609060101010101" pitchFamily="49" charset="-122"/>
                <a:cs typeface="Times New Roman" panose="02020603050405020304" pitchFamily="18" charset="0"/>
              </a:rPr>
              <a:t>R</a:t>
            </a:r>
            <a:r>
              <a:rPr lang="en-US" altLang="zh-CN" sz="2400" kern="100" baseline="-25000">
                <a:ea typeface="黑体" panose="02010609060101010101" pitchFamily="49" charset="-122"/>
                <a:cs typeface="Times New Roman" panose="02020603050405020304" pitchFamily="18" charset="0"/>
              </a:rPr>
              <a:t>1</a:t>
            </a:r>
            <a:r>
              <a:rPr lang="zh-CN" altLang="zh-CN" sz="2400" kern="100">
                <a:ea typeface="黑体" panose="02010609060101010101" pitchFamily="49" charset="-122"/>
                <a:cs typeface="Times New Roman" panose="02020603050405020304" pitchFamily="18" charset="0"/>
              </a:rPr>
              <a:t>并联</a:t>
            </a:r>
            <a:r>
              <a:rPr lang="zh-CN" altLang="zh-CN" sz="2400" kern="100">
                <a:cs typeface="Times New Roman" panose="02020603050405020304" pitchFamily="18" charset="0"/>
              </a:rPr>
              <a:t>，</a:t>
            </a:r>
            <a:r>
              <a:rPr lang="zh-CN" altLang="zh-CN" sz="2400" kern="100">
                <a:ea typeface="黑体" panose="02010609060101010101" pitchFamily="49" charset="-122"/>
                <a:cs typeface="Times New Roman" panose="02020603050405020304" pitchFamily="18" charset="0"/>
              </a:rPr>
              <a:t>通过</a:t>
            </a:r>
            <a:r>
              <a:rPr lang="en-US" altLang="zh-CN" sz="2400" i="1" kern="100">
                <a:ea typeface="黑体" panose="02010609060101010101" pitchFamily="49" charset="-122"/>
                <a:cs typeface="Times New Roman" panose="02020603050405020304" pitchFamily="18" charset="0"/>
              </a:rPr>
              <a:t>R</a:t>
            </a:r>
            <a:r>
              <a:rPr lang="en-US" altLang="zh-CN" sz="2400" kern="100" baseline="-25000">
                <a:ea typeface="黑体" panose="02010609060101010101" pitchFamily="49" charset="-122"/>
                <a:cs typeface="Times New Roman" panose="02020603050405020304" pitchFamily="18" charset="0"/>
              </a:rPr>
              <a:t>1</a:t>
            </a:r>
            <a:r>
              <a:rPr lang="zh-CN" altLang="zh-CN" sz="2400" kern="100">
                <a:ea typeface="黑体" panose="02010609060101010101" pitchFamily="49" charset="-122"/>
                <a:cs typeface="Times New Roman" panose="02020603050405020304" pitchFamily="18" charset="0"/>
              </a:rPr>
              <a:t>的电流大于电流表最大测量值</a:t>
            </a:r>
            <a:r>
              <a:rPr lang="zh-CN" altLang="zh-CN" sz="2400" kern="100">
                <a:cs typeface="Times New Roman" panose="02020603050405020304" pitchFamily="18" charset="0"/>
              </a:rPr>
              <a:t>，</a:t>
            </a:r>
            <a:r>
              <a:rPr lang="zh-CN" altLang="zh-CN" sz="2400" kern="100">
                <a:ea typeface="黑体" panose="02010609060101010101" pitchFamily="49" charset="-122"/>
                <a:cs typeface="Times New Roman" panose="02020603050405020304" pitchFamily="18" charset="0"/>
              </a:rPr>
              <a:t>电流表应接在</a:t>
            </a:r>
            <a:r>
              <a:rPr lang="en-US" altLang="zh-CN" sz="2400" i="1" kern="100">
                <a:ea typeface="黑体" panose="02010609060101010101" pitchFamily="49" charset="-122"/>
                <a:cs typeface="Times New Roman" panose="02020603050405020304" pitchFamily="18" charset="0"/>
              </a:rPr>
              <a:t>R</a:t>
            </a:r>
            <a:r>
              <a:rPr lang="en-US" altLang="zh-CN" sz="2400" kern="100" baseline="-25000">
                <a:ea typeface="黑体" panose="02010609060101010101" pitchFamily="49" charset="-122"/>
                <a:cs typeface="Times New Roman" panose="02020603050405020304" pitchFamily="18" charset="0"/>
              </a:rPr>
              <a:t>2</a:t>
            </a:r>
            <a:r>
              <a:rPr lang="zh-CN" altLang="zh-CN" sz="2400" kern="100">
                <a:ea typeface="黑体" panose="02010609060101010101" pitchFamily="49" charset="-122"/>
                <a:cs typeface="Times New Roman" panose="02020603050405020304" pitchFamily="18" charset="0"/>
              </a:rPr>
              <a:t>所在支路</a:t>
            </a:r>
            <a:r>
              <a:rPr lang="zh-CN" altLang="zh-CN" sz="2400" kern="100">
                <a:cs typeface="Times New Roman" panose="02020603050405020304" pitchFamily="18" charset="0"/>
              </a:rPr>
              <a:t>，</a:t>
            </a:r>
            <a:r>
              <a:rPr lang="zh-CN" altLang="zh-CN" sz="2400" kern="100">
                <a:ea typeface="黑体" panose="02010609060101010101" pitchFamily="49" charset="-122"/>
                <a:cs typeface="Times New Roman" panose="02020603050405020304" pitchFamily="18" charset="0"/>
              </a:rPr>
              <a:t>电路图如图所示</a:t>
            </a:r>
            <a:r>
              <a:rPr lang="en-US" altLang="zh-CN" sz="2400" kern="100">
                <a:latin typeface="宋体" panose="02010600030101010101" pitchFamily="2" charset="-122"/>
                <a:cs typeface="Times New Roman" panose="02020603050405020304" pitchFamily="18" charset="0"/>
              </a:rPr>
              <a:t>.</a:t>
            </a:r>
            <a:endParaRPr lang="zh-CN" altLang="zh-CN" sz="1400" kern="100">
              <a:cs typeface="Times New Roman" panose="02020603050405020304" pitchFamily="18" charset="0"/>
            </a:endParaRPr>
          </a:p>
        </p:txBody>
      </p:sp>
      <p:pic>
        <p:nvPicPr>
          <p:cNvPr id="6" name="图片 5"/>
          <p:cNvPicPr>
            <a:picLocks noChangeAspect="1"/>
          </p:cNvPicPr>
          <p:nvPr/>
        </p:nvPicPr>
        <p:blipFill>
          <a:blip r:embed="rId2"/>
          <a:stretch>
            <a:fillRect/>
          </a:stretch>
        </p:blipFill>
        <p:spPr>
          <a:xfrm>
            <a:off x="2206774" y="3017958"/>
            <a:ext cx="6349612" cy="2283250"/>
          </a:xfrm>
          <a:prstGeom prst="rect">
            <a:avLst/>
          </a:prstGeom>
        </p:spPr>
      </p:pic>
      <p:sp>
        <p:nvSpPr>
          <p:cNvPr id="7" name="矩形 6"/>
          <p:cNvSpPr/>
          <p:nvPr/>
        </p:nvSpPr>
        <p:spPr>
          <a:xfrm>
            <a:off x="4519805" y="5733256"/>
            <a:ext cx="1723549" cy="576248"/>
          </a:xfrm>
          <a:prstGeom prst="rect">
            <a:avLst/>
          </a:prstGeom>
        </p:spPr>
        <p:txBody>
          <a:bodyPr wrap="none">
            <a:spAutoFit/>
          </a:bodyPr>
          <a:lstStyle/>
          <a:p>
            <a:pPr algn="just">
              <a:lnSpc>
                <a:spcPct val="150000"/>
              </a:lnSpc>
              <a:spcAft>
                <a:spcPts val="0"/>
              </a:spcAft>
            </a:pPr>
            <a:r>
              <a:rPr lang="zh-CN" altLang="zh-CN" sz="2400" b="0" kern="100">
                <a:solidFill>
                  <a:srgbClr val="000000"/>
                </a:solidFill>
                <a:cs typeface="Times New Roman" panose="02020603050405020304" pitchFamily="18" charset="0"/>
              </a:rPr>
              <a:t>（第</a:t>
            </a:r>
            <a:r>
              <a:rPr lang="en-US" altLang="zh-CN" sz="2400" b="0" kern="100">
                <a:solidFill>
                  <a:srgbClr val="000000"/>
                </a:solidFill>
                <a:cs typeface="Times New Roman" panose="02020603050405020304" pitchFamily="18" charset="0"/>
              </a:rPr>
              <a:t>30</a:t>
            </a:r>
            <a:r>
              <a:rPr lang="zh-CN" altLang="zh-CN" sz="2400" b="0" kern="100">
                <a:solidFill>
                  <a:srgbClr val="000000"/>
                </a:solidFill>
                <a:cs typeface="Times New Roman" panose="02020603050405020304" pitchFamily="18" charset="0"/>
              </a:rPr>
              <a:t>题）</a:t>
            </a:r>
            <a:endParaRPr lang="zh-CN" altLang="zh-CN" sz="1400" b="0" kern="100">
              <a:cs typeface="Times New Roman" panose="02020603050405020304" pitchFamily="18" charset="0"/>
            </a:endParaRPr>
          </a:p>
        </p:txBody>
      </p:sp>
      <p:pic>
        <p:nvPicPr>
          <p:cNvPr id="8" name="图片 7"/>
          <p:cNvPicPr>
            <a:picLocks noChangeAspect="1"/>
          </p:cNvPicPr>
          <p:nvPr/>
        </p:nvPicPr>
        <p:blipFill>
          <a:blip r:embed="rId3"/>
          <a:stretch>
            <a:fillRect/>
          </a:stretch>
        </p:blipFill>
        <p:spPr>
          <a:xfrm>
            <a:off x="5381579" y="2566214"/>
            <a:ext cx="3037244" cy="3185887"/>
          </a:xfrm>
          <a:prstGeom prst="rect">
            <a:avLst/>
          </a:prstGeom>
        </p:spPr>
      </p:pic>
    </p:spTree>
    <p:extLst>
      <p:ext uri="{BB962C8B-B14F-4D97-AF65-F5344CB8AC3E}">
        <p14:creationId xmlns:p14="http://schemas.microsoft.com/office/powerpoint/2010/main" val="4150032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矩形 2"/>
              <p:cNvSpPr/>
              <p:nvPr/>
            </p:nvSpPr>
            <p:spPr>
              <a:xfrm>
                <a:off x="360854" y="836712"/>
                <a:ext cx="11485848" cy="2182264"/>
              </a:xfrm>
              <a:prstGeom prst="rect">
                <a:avLst/>
              </a:prstGeom>
            </p:spPr>
            <p:txBody>
              <a:bodyPr wrap="square">
                <a:spAutoFit/>
              </a:bodyPr>
              <a:lstStyle/>
              <a:p>
                <a:pPr algn="just">
                  <a:lnSpc>
                    <a:spcPct val="150000"/>
                  </a:lnSpc>
                  <a:spcAft>
                    <a:spcPts val="0"/>
                  </a:spcAft>
                </a:pPr>
                <a:r>
                  <a:rPr lang="zh-CN" altLang="zh-CN" sz="2400" kern="100" smtClean="0">
                    <a:ea typeface="黑体" panose="02010609060101010101" pitchFamily="49" charset="-122"/>
                    <a:cs typeface="Times New Roman" panose="02020603050405020304" pitchFamily="18" charset="0"/>
                  </a:rPr>
                  <a:t>方法</a:t>
                </a:r>
                <a:r>
                  <a:rPr lang="zh-CN" altLang="zh-CN" sz="2400" kern="100">
                    <a:ea typeface="黑体" panose="02010609060101010101" pitchFamily="49" charset="-122"/>
                    <a:cs typeface="Times New Roman" panose="02020603050405020304" pitchFamily="18" charset="0"/>
                  </a:rPr>
                  <a:t>二</a:t>
                </a:r>
                <a:r>
                  <a:rPr lang="zh-CN" altLang="zh-CN" sz="2400" kern="100">
                    <a:cs typeface="Times New Roman" panose="02020603050405020304" pitchFamily="18" charset="0"/>
                  </a:rPr>
                  <a:t>：</a:t>
                </a:r>
                <a:r>
                  <a:rPr lang="zh-CN" altLang="zh-CN" sz="2400" kern="100">
                    <a:ea typeface="黑体" panose="02010609060101010101" pitchFamily="49" charset="-122"/>
                    <a:cs typeface="Times New Roman" panose="02020603050405020304" pitchFamily="18" charset="0"/>
                  </a:rPr>
                  <a:t>电路消耗电功率为</a:t>
                </a:r>
                <a:r>
                  <a:rPr lang="en-US" altLang="zh-CN" sz="2400" kern="100">
                    <a:ea typeface="黑体" panose="02010609060101010101" pitchFamily="49" charset="-122"/>
                    <a:cs typeface="Times New Roman" panose="02020603050405020304" pitchFamily="18" charset="0"/>
                  </a:rPr>
                  <a:t>3</a:t>
                </a:r>
                <a:r>
                  <a:rPr lang="en-US" altLang="zh-CN" sz="2400" kern="100">
                    <a:latin typeface="+mn-lt"/>
                    <a:ea typeface="黑体" panose="02010609060101010101" pitchFamily="49" charset="-122"/>
                    <a:cs typeface="Times New Roman" panose="02020603050405020304" pitchFamily="18" charset="0"/>
                  </a:rPr>
                  <a:t>1</a:t>
                </a:r>
                <a:r>
                  <a:rPr lang="en-US" altLang="zh-CN" sz="2400" kern="100">
                    <a:latin typeface="+mn-lt"/>
                    <a:cs typeface="Times New Roman" panose="02020603050405020304" pitchFamily="18" charset="0"/>
                  </a:rPr>
                  <a:t>.</a:t>
                </a:r>
                <a:r>
                  <a:rPr lang="en-US" altLang="zh-CN" sz="2400" kern="100">
                    <a:latin typeface="+mn-lt"/>
                    <a:ea typeface="黑体" panose="02010609060101010101" pitchFamily="49" charset="-122"/>
                    <a:cs typeface="Times New Roman" panose="02020603050405020304" pitchFamily="18" charset="0"/>
                  </a:rPr>
                  <a:t>5</a:t>
                </a:r>
                <a:r>
                  <a:rPr lang="en-US" altLang="zh-CN" sz="2400" kern="100">
                    <a:ea typeface="黑体" panose="02010609060101010101" pitchFamily="49" charset="-122"/>
                    <a:cs typeface="Times New Roman" panose="02020603050405020304" pitchFamily="18" charset="0"/>
                  </a:rPr>
                  <a:t> W</a:t>
                </a:r>
                <a:r>
                  <a:rPr lang="zh-CN" altLang="zh-CN" sz="2400" kern="100">
                    <a:ea typeface="黑体" panose="02010609060101010101" pitchFamily="49" charset="-122"/>
                    <a:cs typeface="Times New Roman" panose="02020603050405020304" pitchFamily="18" charset="0"/>
                  </a:rPr>
                  <a:t>时</a:t>
                </a:r>
                <a:r>
                  <a:rPr lang="zh-CN" altLang="zh-CN" sz="2400" kern="100">
                    <a:cs typeface="Times New Roman" panose="02020603050405020304" pitchFamily="18" charset="0"/>
                  </a:rPr>
                  <a:t>，</a:t>
                </a:r>
                <a:r>
                  <a:rPr lang="zh-CN" altLang="zh-CN" sz="2400" kern="100">
                    <a:ea typeface="黑体" panose="02010609060101010101" pitchFamily="49" charset="-122"/>
                    <a:cs typeface="Times New Roman" panose="02020603050405020304" pitchFamily="18" charset="0"/>
                  </a:rPr>
                  <a:t>电路中电流</a:t>
                </a:r>
                <a:r>
                  <a:rPr lang="en-US" altLang="zh-CN" sz="2400" i="1" kern="100">
                    <a:ea typeface="黑体" panose="02010609060101010101" pitchFamily="49" charset="-122"/>
                    <a:cs typeface="Times New Roman" panose="02020603050405020304" pitchFamily="18" charset="0"/>
                  </a:rPr>
                  <a:t>I</a:t>
                </a:r>
                <a:r>
                  <a:rPr lang="zh-CN" altLang="zh-CN" sz="2400" kern="100" baseline="-25000">
                    <a:ea typeface="黑体" panose="02010609060101010101" pitchFamily="49" charset="-122"/>
                    <a:cs typeface="Times New Roman" panose="02020603050405020304" pitchFamily="18" charset="0"/>
                  </a:rPr>
                  <a:t>总</a:t>
                </a:r>
                <a:r>
                  <a:rPr lang="zh-CN" altLang="en-US" sz="2400" kern="100" smtClean="0">
                    <a:cs typeface="Times New Roman" panose="02020603050405020304" pitchFamily="18" charset="0"/>
                  </a:rPr>
                  <a:t>＝</a:t>
                </a:r>
                <a14:m>
                  <m:oMath xmlns:m="http://schemas.openxmlformats.org/officeDocument/2006/math">
                    <m:f>
                      <m:fPr>
                        <m:ctrlPr>
                          <a:rPr lang="zh-CN" altLang="zh-CN" sz="2400" i="1" kern="100">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sz="2400" i="1" kern="100">
                                <a:effectLst/>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400" i="1" kern="100">
                                <a:latin typeface="Cambria Math" panose="02040503050406030204" pitchFamily="18" charset="0"/>
                                <a:cs typeface="Times New Roman" panose="02020603050405020304" pitchFamily="18" charset="0"/>
                              </a:rPr>
                              <m:t>𝑷</m:t>
                            </m:r>
                          </m:e>
                          <m:sub>
                            <m:r>
                              <m:rPr>
                                <m:nor/>
                              </m:rPr>
                              <a:rPr lang="zh-CN" altLang="zh-CN" sz="2400" kern="100">
                                <a:cs typeface="Times New Roman" panose="02020603050405020304" pitchFamily="18" charset="0"/>
                              </a:rPr>
                              <m:t>总</m:t>
                            </m:r>
                          </m:sub>
                        </m:sSub>
                      </m:num>
                      <m:den>
                        <m:r>
                          <a:rPr lang="en-US" altLang="zh-CN" sz="2400" i="1" kern="100">
                            <a:latin typeface="Cambria Math" panose="02040503050406030204" pitchFamily="18" charset="0"/>
                            <a:cs typeface="Times New Roman" panose="02020603050405020304" pitchFamily="18" charset="0"/>
                          </a:rPr>
                          <m:t>𝑼</m:t>
                        </m:r>
                      </m:den>
                    </m:f>
                    <m:r>
                      <a:rPr lang="zh-CN" altLang="en-US" sz="2400" kern="100" smtClean="0">
                        <a:latin typeface="Cambria Math" panose="02040503050406030204" pitchFamily="18" charset="0"/>
                        <a:cs typeface="Times New Roman" panose="02020603050405020304" pitchFamily="18" charset="0"/>
                      </a:rPr>
                      <m:t>＝</m:t>
                    </m:r>
                    <m:f>
                      <m:fPr>
                        <m:ctrlPr>
                          <a:rPr lang="zh-CN" altLang="zh-CN" sz="2400" i="1" kern="100">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400" i="1" kern="100">
                            <a:latin typeface="Cambria Math" panose="02040503050406030204" pitchFamily="18" charset="0"/>
                            <a:cs typeface="Times New Roman" panose="02020603050405020304" pitchFamily="18" charset="0"/>
                          </a:rPr>
                          <m:t>31.5</m:t>
                        </m:r>
                        <m:r>
                          <a:rPr lang="en-US" altLang="zh-CN" sz="2400" i="1" kern="100">
                            <a:latin typeface="Cambria Math" panose="02040503050406030204" pitchFamily="18" charset="0"/>
                            <a:cs typeface="Times New Roman" panose="02020603050405020304" pitchFamily="18" charset="0"/>
                          </a:rPr>
                          <m:t>𝐖</m:t>
                        </m:r>
                      </m:num>
                      <m:den>
                        <m:r>
                          <a:rPr lang="en-US" altLang="zh-CN" sz="2400" i="1" kern="100">
                            <a:latin typeface="Cambria Math" panose="02040503050406030204" pitchFamily="18" charset="0"/>
                            <a:cs typeface="Times New Roman" panose="02020603050405020304" pitchFamily="18" charset="0"/>
                          </a:rPr>
                          <m:t>15</m:t>
                        </m:r>
                        <m:r>
                          <a:rPr lang="en-US" altLang="zh-CN" sz="2400" i="1" kern="100">
                            <a:latin typeface="Cambria Math" panose="02040503050406030204" pitchFamily="18" charset="0"/>
                            <a:cs typeface="Times New Roman" panose="02020603050405020304" pitchFamily="18" charset="0"/>
                          </a:rPr>
                          <m:t>𝐕</m:t>
                        </m:r>
                      </m:den>
                    </m:f>
                  </m:oMath>
                </a14:m>
                <a:r>
                  <a:rPr lang="zh-CN" altLang="en-US" sz="2400" kern="100" smtClean="0">
                    <a:cs typeface="Times New Roman" panose="02020603050405020304" pitchFamily="18" charset="0"/>
                  </a:rPr>
                  <a:t>＝</a:t>
                </a:r>
                <a:r>
                  <a:rPr lang="en-US" altLang="zh-CN" sz="2400" kern="100" smtClean="0">
                    <a:latin typeface="+mn-lt"/>
                    <a:ea typeface="黑体" panose="02010609060101010101" pitchFamily="49" charset="-122"/>
                    <a:cs typeface="Times New Roman" panose="02020603050405020304" pitchFamily="18" charset="0"/>
                  </a:rPr>
                  <a:t>2</a:t>
                </a:r>
                <a:r>
                  <a:rPr lang="en-US" altLang="zh-CN" sz="2400" kern="100" smtClean="0">
                    <a:latin typeface="+mn-lt"/>
                    <a:cs typeface="Times New Roman" panose="02020603050405020304" pitchFamily="18" charset="0"/>
                  </a:rPr>
                  <a:t>.</a:t>
                </a:r>
                <a:r>
                  <a:rPr lang="en-US" altLang="zh-CN" sz="2400" kern="100" smtClean="0">
                    <a:ea typeface="黑体" panose="02010609060101010101" pitchFamily="49" charset="-122"/>
                    <a:cs typeface="Times New Roman" panose="02020603050405020304" pitchFamily="18" charset="0"/>
                  </a:rPr>
                  <a:t>1 </a:t>
                </a:r>
                <a:r>
                  <a:rPr lang="en-US" altLang="zh-CN" sz="2400" kern="100">
                    <a:ea typeface="黑体" panose="02010609060101010101" pitchFamily="49" charset="-122"/>
                    <a:cs typeface="Times New Roman" panose="02020603050405020304" pitchFamily="18" charset="0"/>
                  </a:rPr>
                  <a:t>A</a:t>
                </a:r>
                <a:r>
                  <a:rPr lang="zh-CN" altLang="zh-CN" sz="2400" kern="100">
                    <a:ea typeface="黑体" panose="02010609060101010101" pitchFamily="49" charset="-122"/>
                    <a:cs typeface="Times New Roman" panose="02020603050405020304" pitchFamily="18" charset="0"/>
                  </a:rPr>
                  <a:t>＞</a:t>
                </a:r>
                <a:r>
                  <a:rPr lang="en-US" altLang="zh-CN" sz="2400" kern="100">
                    <a:ea typeface="黑体" panose="02010609060101010101" pitchFamily="49" charset="-122"/>
                    <a:cs typeface="Times New Roman" panose="02020603050405020304" pitchFamily="18" charset="0"/>
                  </a:rPr>
                  <a:t>1</a:t>
                </a:r>
                <a:r>
                  <a:rPr lang="en-US" altLang="zh-CN" sz="2400" kern="100">
                    <a:latin typeface="+mn-lt"/>
                    <a:cs typeface="Times New Roman" panose="02020603050405020304" pitchFamily="18" charset="0"/>
                  </a:rPr>
                  <a:t>.</a:t>
                </a:r>
                <a:r>
                  <a:rPr lang="en-US" altLang="zh-CN" sz="2400" kern="100">
                    <a:latin typeface="+mn-lt"/>
                    <a:ea typeface="黑体" panose="02010609060101010101" pitchFamily="49" charset="-122"/>
                    <a:cs typeface="Times New Roman" panose="02020603050405020304" pitchFamily="18" charset="0"/>
                  </a:rPr>
                  <a:t>5</a:t>
                </a:r>
                <a:r>
                  <a:rPr lang="en-US" altLang="zh-CN" sz="2400" kern="100">
                    <a:ea typeface="黑体" panose="02010609060101010101" pitchFamily="49" charset="-122"/>
                    <a:cs typeface="Times New Roman" panose="02020603050405020304" pitchFamily="18" charset="0"/>
                  </a:rPr>
                  <a:t> A</a:t>
                </a:r>
                <a:r>
                  <a:rPr lang="zh-CN" altLang="zh-CN" sz="2400" kern="100">
                    <a:cs typeface="Times New Roman" panose="02020603050405020304" pitchFamily="18" charset="0"/>
                  </a:rPr>
                  <a:t>，</a:t>
                </a:r>
                <a:r>
                  <a:rPr lang="zh-CN" altLang="zh-CN" sz="2400" kern="100">
                    <a:ea typeface="黑体" panose="02010609060101010101" pitchFamily="49" charset="-122"/>
                    <a:cs typeface="Times New Roman" panose="02020603050405020304" pitchFamily="18" charset="0"/>
                  </a:rPr>
                  <a:t>总电流已超过通过</a:t>
                </a:r>
                <a:r>
                  <a:rPr lang="en-US" altLang="zh-CN" sz="2400" i="1" kern="100">
                    <a:ea typeface="黑体" panose="02010609060101010101" pitchFamily="49" charset="-122"/>
                    <a:cs typeface="Times New Roman" panose="02020603050405020304" pitchFamily="18" charset="0"/>
                  </a:rPr>
                  <a:t>R</a:t>
                </a:r>
                <a:r>
                  <a:rPr lang="en-US" altLang="zh-CN" sz="2400" kern="100" baseline="-25000">
                    <a:ea typeface="黑体" panose="02010609060101010101" pitchFamily="49" charset="-122"/>
                    <a:cs typeface="Times New Roman" panose="02020603050405020304" pitchFamily="18" charset="0"/>
                  </a:rPr>
                  <a:t>1</a:t>
                </a:r>
                <a:r>
                  <a:rPr lang="zh-CN" altLang="zh-CN" sz="2400" kern="100">
                    <a:ea typeface="黑体" panose="02010609060101010101" pitchFamily="49" charset="-122"/>
                    <a:cs typeface="Times New Roman" panose="02020603050405020304" pitchFamily="18" charset="0"/>
                  </a:rPr>
                  <a:t>的电流</a:t>
                </a:r>
                <a:r>
                  <a:rPr lang="zh-CN" altLang="zh-CN" sz="2400" kern="100">
                    <a:cs typeface="Times New Roman" panose="02020603050405020304" pitchFamily="18" charset="0"/>
                  </a:rPr>
                  <a:t>，</a:t>
                </a:r>
                <a:r>
                  <a:rPr lang="zh-CN" altLang="zh-CN" sz="2400" kern="100">
                    <a:ea typeface="黑体" panose="02010609060101010101" pitchFamily="49" charset="-122"/>
                    <a:cs typeface="Times New Roman" panose="02020603050405020304" pitchFamily="18" charset="0"/>
                  </a:rPr>
                  <a:t>说明</a:t>
                </a:r>
                <a:r>
                  <a:rPr lang="en-US" altLang="zh-CN" sz="2400" i="1" kern="100">
                    <a:ea typeface="黑体" panose="02010609060101010101" pitchFamily="49" charset="-122"/>
                    <a:cs typeface="Times New Roman" panose="02020603050405020304" pitchFamily="18" charset="0"/>
                  </a:rPr>
                  <a:t>R</a:t>
                </a:r>
                <a:r>
                  <a:rPr lang="en-US" altLang="zh-CN" sz="2400" kern="100" baseline="-25000">
                    <a:ea typeface="黑体" panose="02010609060101010101" pitchFamily="49" charset="-122"/>
                    <a:cs typeface="Times New Roman" panose="02020603050405020304" pitchFamily="18" charset="0"/>
                  </a:rPr>
                  <a:t>1</a:t>
                </a:r>
                <a:r>
                  <a:rPr lang="zh-CN" altLang="zh-CN" sz="2400" kern="100">
                    <a:ea typeface="黑体" panose="02010609060101010101" pitchFamily="49" charset="-122"/>
                    <a:cs typeface="Times New Roman" panose="02020603050405020304" pitchFamily="18" charset="0"/>
                  </a:rPr>
                  <a:t>与</a:t>
                </a:r>
                <a:r>
                  <a:rPr lang="en-US" altLang="zh-CN" sz="2400" i="1" kern="100">
                    <a:ea typeface="黑体" panose="02010609060101010101" pitchFamily="49" charset="-122"/>
                    <a:cs typeface="Times New Roman" panose="02020603050405020304" pitchFamily="18" charset="0"/>
                  </a:rPr>
                  <a:t>R</a:t>
                </a:r>
                <a:r>
                  <a:rPr lang="en-US" altLang="zh-CN" sz="2400" kern="100" baseline="-25000">
                    <a:ea typeface="黑体" panose="02010609060101010101" pitchFamily="49" charset="-122"/>
                    <a:cs typeface="Times New Roman" panose="02020603050405020304" pitchFamily="18" charset="0"/>
                  </a:rPr>
                  <a:t>2</a:t>
                </a:r>
                <a:r>
                  <a:rPr lang="zh-CN" altLang="zh-CN" sz="2400" kern="100">
                    <a:ea typeface="黑体" panose="02010609060101010101" pitchFamily="49" charset="-122"/>
                    <a:cs typeface="Times New Roman" panose="02020603050405020304" pitchFamily="18" charset="0"/>
                  </a:rPr>
                  <a:t>并联</a:t>
                </a:r>
                <a:r>
                  <a:rPr lang="zh-CN" altLang="zh-CN" sz="2400" kern="100">
                    <a:cs typeface="Times New Roman" panose="02020603050405020304" pitchFamily="18" charset="0"/>
                  </a:rPr>
                  <a:t>，</a:t>
                </a:r>
                <a:r>
                  <a:rPr lang="zh-CN" altLang="zh-CN" sz="2400" kern="100">
                    <a:ea typeface="黑体" panose="02010609060101010101" pitchFamily="49" charset="-122"/>
                    <a:cs typeface="Times New Roman" panose="02020603050405020304" pitchFamily="18" charset="0"/>
                  </a:rPr>
                  <a:t>滑动变阻器所在支路的电流</a:t>
                </a:r>
                <a:r>
                  <a:rPr lang="en-US" altLang="zh-CN" sz="2400" i="1" kern="100" smtClean="0">
                    <a:ea typeface="黑体" panose="02010609060101010101" pitchFamily="49" charset="-122"/>
                    <a:cs typeface="Times New Roman" panose="02020603050405020304" pitchFamily="18" charset="0"/>
                  </a:rPr>
                  <a:t>I</a:t>
                </a:r>
                <a:r>
                  <a:rPr lang="en-US" altLang="zh-CN" sz="2400" kern="100" baseline="-25000" smtClean="0">
                    <a:ea typeface="黑体" panose="02010609060101010101" pitchFamily="49" charset="-122"/>
                    <a:cs typeface="Times New Roman" panose="02020603050405020304" pitchFamily="18" charset="0"/>
                  </a:rPr>
                  <a:t>2</a:t>
                </a:r>
                <a:r>
                  <a:rPr lang="zh-CN" altLang="en-US" sz="2400" kern="100" smtClean="0">
                    <a:cs typeface="Times New Roman" panose="02020603050405020304" pitchFamily="18" charset="0"/>
                  </a:rPr>
                  <a:t>＝</a:t>
                </a:r>
                <a:r>
                  <a:rPr lang="en-US" altLang="zh-CN" sz="2400" i="1" kern="100" smtClean="0">
                    <a:ea typeface="黑体" panose="02010609060101010101" pitchFamily="49" charset="-122"/>
                    <a:cs typeface="Times New Roman" panose="02020603050405020304" pitchFamily="18" charset="0"/>
                  </a:rPr>
                  <a:t>I</a:t>
                </a:r>
                <a:r>
                  <a:rPr lang="zh-CN" altLang="zh-CN" sz="2400" kern="100" baseline="-25000">
                    <a:ea typeface="黑体" panose="02010609060101010101" pitchFamily="49" charset="-122"/>
                    <a:cs typeface="Times New Roman" panose="02020603050405020304" pitchFamily="18" charset="0"/>
                  </a:rPr>
                  <a:t>总</a:t>
                </a:r>
                <a:r>
                  <a:rPr lang="zh-CN" altLang="zh-CN" sz="2400" kern="100">
                    <a:ea typeface="黑体" panose="02010609060101010101" pitchFamily="49" charset="-122"/>
                    <a:cs typeface="Times New Roman" panose="02020603050405020304" pitchFamily="18" charset="0"/>
                  </a:rPr>
                  <a:t>－</a:t>
                </a:r>
                <a:r>
                  <a:rPr lang="en-US" altLang="zh-CN" sz="2400" i="1" kern="100" smtClean="0">
                    <a:ea typeface="黑体" panose="02010609060101010101" pitchFamily="49" charset="-122"/>
                    <a:cs typeface="Times New Roman" panose="02020603050405020304" pitchFamily="18" charset="0"/>
                  </a:rPr>
                  <a:t>I</a:t>
                </a:r>
                <a:r>
                  <a:rPr lang="en-US" altLang="zh-CN" sz="2400" kern="100" baseline="-25000" smtClean="0">
                    <a:ea typeface="黑体" panose="02010609060101010101" pitchFamily="49" charset="-122"/>
                    <a:cs typeface="Times New Roman" panose="02020603050405020304" pitchFamily="18" charset="0"/>
                  </a:rPr>
                  <a:t>1</a:t>
                </a:r>
                <a:r>
                  <a:rPr lang="zh-CN" altLang="en-US" sz="2400" kern="100" smtClean="0">
                    <a:cs typeface="Times New Roman" panose="02020603050405020304" pitchFamily="18" charset="0"/>
                  </a:rPr>
                  <a:t>＝</a:t>
                </a:r>
                <a:r>
                  <a:rPr lang="en-US" altLang="zh-CN" sz="2400" kern="100" smtClean="0">
                    <a:latin typeface="+mn-lt"/>
                    <a:ea typeface="黑体" panose="02010609060101010101" pitchFamily="49" charset="-122"/>
                    <a:cs typeface="Times New Roman" panose="02020603050405020304" pitchFamily="18" charset="0"/>
                  </a:rPr>
                  <a:t>2</a:t>
                </a:r>
                <a:r>
                  <a:rPr lang="en-US" altLang="zh-CN" sz="2400" kern="100" smtClean="0">
                    <a:latin typeface="+mn-lt"/>
                    <a:cs typeface="Times New Roman" panose="02020603050405020304" pitchFamily="18" charset="0"/>
                  </a:rPr>
                  <a:t>.</a:t>
                </a:r>
                <a:r>
                  <a:rPr lang="en-US" altLang="zh-CN" sz="2400" kern="100" smtClean="0">
                    <a:latin typeface="+mn-lt"/>
                    <a:ea typeface="黑体" panose="02010609060101010101" pitchFamily="49" charset="-122"/>
                    <a:cs typeface="Times New Roman" panose="02020603050405020304" pitchFamily="18" charset="0"/>
                  </a:rPr>
                  <a:t>1</a:t>
                </a:r>
                <a:r>
                  <a:rPr lang="en-US" altLang="zh-CN" sz="2400" kern="100" smtClean="0">
                    <a:ea typeface="黑体" panose="02010609060101010101" pitchFamily="49" charset="-122"/>
                    <a:cs typeface="Times New Roman" panose="02020603050405020304" pitchFamily="18" charset="0"/>
                  </a:rPr>
                  <a:t> </a:t>
                </a:r>
                <a:r>
                  <a:rPr lang="en-US" altLang="zh-CN" sz="2400" kern="100">
                    <a:ea typeface="黑体" panose="02010609060101010101" pitchFamily="49" charset="-122"/>
                    <a:cs typeface="Times New Roman" panose="02020603050405020304" pitchFamily="18" charset="0"/>
                  </a:rPr>
                  <a:t>A</a:t>
                </a:r>
                <a:r>
                  <a:rPr lang="zh-CN" altLang="zh-CN" sz="2400" kern="100">
                    <a:ea typeface="黑体" panose="02010609060101010101" pitchFamily="49" charset="-122"/>
                    <a:cs typeface="Times New Roman" panose="02020603050405020304" pitchFamily="18" charset="0"/>
                  </a:rPr>
                  <a:t>－</a:t>
                </a:r>
                <a:r>
                  <a:rPr lang="en-US" altLang="zh-CN" sz="2400" kern="100">
                    <a:ea typeface="黑体" panose="02010609060101010101" pitchFamily="49" charset="-122"/>
                    <a:cs typeface="Times New Roman" panose="02020603050405020304" pitchFamily="18" charset="0"/>
                  </a:rPr>
                  <a:t>1</a:t>
                </a:r>
                <a:r>
                  <a:rPr lang="en-US" altLang="zh-CN" sz="2400" kern="100">
                    <a:latin typeface="+mn-lt"/>
                    <a:cs typeface="Times New Roman" panose="02020603050405020304" pitchFamily="18" charset="0"/>
                  </a:rPr>
                  <a:t>.</a:t>
                </a:r>
                <a:r>
                  <a:rPr lang="en-US" altLang="zh-CN" sz="2400" kern="100">
                    <a:latin typeface="+mn-lt"/>
                    <a:ea typeface="黑体" panose="02010609060101010101" pitchFamily="49" charset="-122"/>
                    <a:cs typeface="Times New Roman" panose="02020603050405020304" pitchFamily="18" charset="0"/>
                  </a:rPr>
                  <a:t>5</a:t>
                </a:r>
                <a:r>
                  <a:rPr lang="en-US" altLang="zh-CN" sz="2400" kern="100">
                    <a:ea typeface="黑体" panose="02010609060101010101" pitchFamily="49" charset="-122"/>
                    <a:cs typeface="Times New Roman" panose="02020603050405020304" pitchFamily="18" charset="0"/>
                  </a:rPr>
                  <a:t> </a:t>
                </a:r>
                <a:r>
                  <a:rPr lang="en-US" altLang="zh-CN" sz="2400" kern="100" smtClean="0">
                    <a:ea typeface="黑体" panose="02010609060101010101" pitchFamily="49" charset="-122"/>
                    <a:cs typeface="Times New Roman" panose="02020603050405020304" pitchFamily="18" charset="0"/>
                  </a:rPr>
                  <a:t>A</a:t>
                </a:r>
                <a:r>
                  <a:rPr lang="zh-CN" altLang="en-US" sz="2400" kern="100" smtClean="0">
                    <a:cs typeface="Times New Roman" panose="02020603050405020304" pitchFamily="18" charset="0"/>
                  </a:rPr>
                  <a:t>＝</a:t>
                </a:r>
                <a:r>
                  <a:rPr lang="en-US" altLang="zh-CN" sz="2400" kern="100" smtClean="0">
                    <a:latin typeface="+mn-lt"/>
                    <a:ea typeface="黑体" panose="02010609060101010101" pitchFamily="49" charset="-122"/>
                    <a:cs typeface="Times New Roman" panose="02020603050405020304" pitchFamily="18" charset="0"/>
                  </a:rPr>
                  <a:t>0</a:t>
                </a:r>
                <a:r>
                  <a:rPr lang="en-US" altLang="zh-CN" sz="2400" kern="100" smtClean="0">
                    <a:latin typeface="+mn-lt"/>
                    <a:cs typeface="Times New Roman" panose="02020603050405020304" pitchFamily="18" charset="0"/>
                  </a:rPr>
                  <a:t>.</a:t>
                </a:r>
                <a:r>
                  <a:rPr lang="en-US" altLang="zh-CN" sz="2400" kern="100" smtClean="0">
                    <a:latin typeface="+mn-lt"/>
                    <a:ea typeface="黑体" panose="02010609060101010101" pitchFamily="49" charset="-122"/>
                    <a:cs typeface="Times New Roman" panose="02020603050405020304" pitchFamily="18" charset="0"/>
                  </a:rPr>
                  <a:t>6 </a:t>
                </a:r>
                <a:r>
                  <a:rPr lang="en-US" altLang="zh-CN" sz="2400" kern="100">
                    <a:latin typeface="+mn-lt"/>
                    <a:ea typeface="黑体" panose="02010609060101010101" pitchFamily="49" charset="-122"/>
                    <a:cs typeface="Times New Roman" panose="02020603050405020304" pitchFamily="18" charset="0"/>
                  </a:rPr>
                  <a:t>A</a:t>
                </a:r>
                <a:r>
                  <a:rPr lang="zh-CN" altLang="zh-CN" sz="2400" kern="100">
                    <a:cs typeface="Times New Roman" panose="02020603050405020304" pitchFamily="18" charset="0"/>
                  </a:rPr>
                  <a:t>，</a:t>
                </a:r>
                <a:r>
                  <a:rPr lang="zh-CN" altLang="zh-CN" sz="2400" kern="100">
                    <a:ea typeface="黑体" panose="02010609060101010101" pitchFamily="49" charset="-122"/>
                    <a:cs typeface="Times New Roman" panose="02020603050405020304" pitchFamily="18" charset="0"/>
                  </a:rPr>
                  <a:t>电流表接在滑动变阻器所在支路</a:t>
                </a:r>
                <a:r>
                  <a:rPr lang="en-US" altLang="zh-CN" sz="2400" kern="100">
                    <a:latin typeface="宋体" panose="02010600030101010101" pitchFamily="2" charset="-122"/>
                    <a:cs typeface="Times New Roman" panose="02020603050405020304" pitchFamily="18" charset="0"/>
                  </a:rPr>
                  <a:t>.</a:t>
                </a:r>
                <a:endParaRPr lang="zh-CN" altLang="zh-CN" sz="1400" kern="100">
                  <a:cs typeface="Times New Roman" panose="02020603050405020304" pitchFamily="18" charset="0"/>
                </a:endParaRPr>
              </a:p>
            </p:txBody>
          </p:sp>
        </mc:Choice>
        <mc:Fallback xmlns="">
          <p:sp>
            <p:nvSpPr>
              <p:cNvPr id="3" name="矩形 2"/>
              <p:cNvSpPr>
                <a:spLocks noRot="1" noChangeAspect="1" noMove="1" noResize="1" noEditPoints="1" noAdjustHandles="1" noChangeArrowheads="1" noChangeShapeType="1" noTextEdit="1"/>
              </p:cNvSpPr>
              <p:nvPr/>
            </p:nvSpPr>
            <p:spPr>
              <a:xfrm>
                <a:off x="360854" y="836712"/>
                <a:ext cx="11485848" cy="2182264"/>
              </a:xfrm>
              <a:prstGeom prst="rect">
                <a:avLst/>
              </a:prstGeom>
              <a:blipFill>
                <a:blip r:embed="rId2"/>
                <a:stretch>
                  <a:fillRect l="-796" r="-849" b="-2514"/>
                </a:stretch>
              </a:blipFill>
            </p:spPr>
            <p:txBody>
              <a:bodyPr/>
              <a:lstStyle/>
              <a:p>
                <a:r>
                  <a:rPr lang="zh-CN" altLang="en-US">
                    <a:noFill/>
                  </a:rPr>
                  <a:t> </a:t>
                </a:r>
              </a:p>
            </p:txBody>
          </p:sp>
        </mc:Fallback>
      </mc:AlternateContent>
      <p:pic>
        <p:nvPicPr>
          <p:cNvPr id="6" name="图片 5"/>
          <p:cNvPicPr>
            <a:picLocks noChangeAspect="1"/>
          </p:cNvPicPr>
          <p:nvPr/>
        </p:nvPicPr>
        <p:blipFill>
          <a:blip r:embed="rId3"/>
          <a:stretch>
            <a:fillRect/>
          </a:stretch>
        </p:blipFill>
        <p:spPr>
          <a:xfrm>
            <a:off x="4295006" y="3068960"/>
            <a:ext cx="3037244" cy="3185887"/>
          </a:xfrm>
          <a:prstGeom prst="rect">
            <a:avLst/>
          </a:prstGeom>
        </p:spPr>
      </p:pic>
    </p:spTree>
    <p:extLst>
      <p:ext uri="{BB962C8B-B14F-4D97-AF65-F5344CB8AC3E}">
        <p14:creationId xmlns:p14="http://schemas.microsoft.com/office/powerpoint/2010/main" val="2261675304"/>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a:spcAft>
                <a:spcPts val="0"/>
              </a:spcAft>
            </a:pP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）电路中的最小电功率</a:t>
            </a:r>
            <a:r>
              <a:rPr lang="en-US" altLang="zh-CN" i="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kern="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min</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是多少</a:t>
            </a:r>
            <a:r>
              <a:rPr lang="zh-CN"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mc:AlternateContent xmlns:mc="http://schemas.openxmlformats.org/markup-compatibility/2006" xmlns:a14="http://schemas.microsoft.com/office/drawing/2010/main">
        <mc:Choice Requires="a14">
          <p:sp>
            <p:nvSpPr>
              <p:cNvPr id="3" name="矩形 2"/>
              <p:cNvSpPr/>
              <p:nvPr/>
            </p:nvSpPr>
            <p:spPr>
              <a:xfrm>
                <a:off x="360854" y="3882694"/>
                <a:ext cx="11485848" cy="2284793"/>
              </a:xfrm>
              <a:prstGeom prst="rect">
                <a:avLst/>
              </a:prstGeom>
            </p:spPr>
            <p:txBody>
              <a:bodyPr wrap="square">
                <a:spAutoFit/>
              </a:bodyPr>
              <a:lstStyle/>
              <a:p>
                <a:pPr algn="just">
                  <a:lnSpc>
                    <a:spcPct val="150000"/>
                  </a:lnSpc>
                  <a:spcAft>
                    <a:spcPts val="0"/>
                  </a:spcAft>
                </a:pPr>
                <a:r>
                  <a:rPr lang="zh-CN" altLang="zh-CN" sz="2400" kern="100">
                    <a:ea typeface="黑体" panose="02010609060101010101" pitchFamily="49" charset="-122"/>
                    <a:cs typeface="Times New Roman" panose="02020603050405020304" pitchFamily="18" charset="0"/>
                  </a:rPr>
                  <a:t>由</a:t>
                </a:r>
                <a:r>
                  <a:rPr lang="en-US" altLang="zh-CN" sz="2400" i="1" kern="100" smtClean="0">
                    <a:ea typeface="黑体" panose="02010609060101010101" pitchFamily="49" charset="-122"/>
                    <a:cs typeface="Times New Roman" panose="02020603050405020304" pitchFamily="18" charset="0"/>
                  </a:rPr>
                  <a:t>P</a:t>
                </a:r>
                <a:r>
                  <a:rPr lang="zh-CN" altLang="en-US" sz="2400" kern="100" smtClean="0">
                    <a:cs typeface="Times New Roman" panose="02020603050405020304" pitchFamily="18" charset="0"/>
                  </a:rPr>
                  <a:t>＝</a:t>
                </a:r>
                <a:r>
                  <a:rPr lang="en-US" altLang="zh-CN" sz="2400" i="1" kern="100" smtClean="0">
                    <a:ea typeface="黑体" panose="02010609060101010101" pitchFamily="49" charset="-122"/>
                    <a:cs typeface="Times New Roman" panose="02020603050405020304" pitchFamily="18" charset="0"/>
                  </a:rPr>
                  <a:t>UI</a:t>
                </a:r>
                <a:r>
                  <a:rPr lang="zh-CN" altLang="zh-CN" sz="2400" kern="100">
                    <a:ea typeface="黑体" panose="02010609060101010101" pitchFamily="49" charset="-122"/>
                    <a:cs typeface="Times New Roman" panose="02020603050405020304" pitchFamily="18" charset="0"/>
                  </a:rPr>
                  <a:t>可知</a:t>
                </a:r>
                <a:r>
                  <a:rPr lang="zh-CN" altLang="zh-CN" sz="2400" kern="100">
                    <a:cs typeface="Times New Roman" panose="02020603050405020304" pitchFamily="18" charset="0"/>
                  </a:rPr>
                  <a:t>，</a:t>
                </a:r>
                <a:r>
                  <a:rPr lang="zh-CN" altLang="zh-CN" sz="2400" kern="100">
                    <a:ea typeface="黑体" panose="02010609060101010101" pitchFamily="49" charset="-122"/>
                    <a:cs typeface="Times New Roman" panose="02020603050405020304" pitchFamily="18" charset="0"/>
                  </a:rPr>
                  <a:t>电路中总电流最小</a:t>
                </a:r>
                <a:r>
                  <a:rPr lang="zh-CN" altLang="zh-CN" sz="2400" kern="100">
                    <a:cs typeface="Times New Roman" panose="02020603050405020304" pitchFamily="18" charset="0"/>
                  </a:rPr>
                  <a:t>，</a:t>
                </a:r>
                <a:r>
                  <a:rPr lang="zh-CN" altLang="zh-CN" sz="2400" kern="100">
                    <a:ea typeface="黑体" panose="02010609060101010101" pitchFamily="49" charset="-122"/>
                    <a:cs typeface="Times New Roman" panose="02020603050405020304" pitchFamily="18" charset="0"/>
                  </a:rPr>
                  <a:t>即滑动变阻器接入电路最大阻值时</a:t>
                </a:r>
                <a:r>
                  <a:rPr lang="zh-CN" altLang="zh-CN" sz="2400" kern="100">
                    <a:cs typeface="Times New Roman" panose="02020603050405020304" pitchFamily="18" charset="0"/>
                  </a:rPr>
                  <a:t>，</a:t>
                </a:r>
                <a:r>
                  <a:rPr lang="zh-CN" altLang="zh-CN" sz="2400" kern="100">
                    <a:ea typeface="黑体" panose="02010609060101010101" pitchFamily="49" charset="-122"/>
                    <a:cs typeface="Times New Roman" panose="02020603050405020304" pitchFamily="18" charset="0"/>
                  </a:rPr>
                  <a:t>消耗的电功率最小</a:t>
                </a:r>
                <a:r>
                  <a:rPr lang="zh-CN" altLang="zh-CN" sz="2400" kern="100">
                    <a:cs typeface="Times New Roman" panose="02020603050405020304" pitchFamily="18" charset="0"/>
                  </a:rPr>
                  <a:t>，</a:t>
                </a:r>
                <a:r>
                  <a:rPr lang="zh-CN" altLang="zh-CN" sz="2400" kern="100">
                    <a:ea typeface="黑体" panose="02010609060101010101" pitchFamily="49" charset="-122"/>
                    <a:cs typeface="Times New Roman" panose="02020603050405020304" pitchFamily="18" charset="0"/>
                  </a:rPr>
                  <a:t>滑动变阻器所在支路消耗的最小电功率</a:t>
                </a:r>
                <a:r>
                  <a:rPr lang="en-US" altLang="zh-CN" sz="2400" i="1" kern="100">
                    <a:ea typeface="黑体" panose="02010609060101010101" pitchFamily="49" charset="-122"/>
                    <a:cs typeface="Times New Roman" panose="02020603050405020304" pitchFamily="18" charset="0"/>
                  </a:rPr>
                  <a:t>P</a:t>
                </a:r>
                <a:r>
                  <a:rPr lang="en-US" altLang="zh-CN" sz="2400" kern="100" baseline="-25000">
                    <a:ea typeface="黑体" panose="02010609060101010101" pitchFamily="49" charset="-122"/>
                    <a:cs typeface="Times New Roman" panose="02020603050405020304" pitchFamily="18" charset="0"/>
                  </a:rPr>
                  <a:t>2</a:t>
                </a:r>
                <a:r>
                  <a:rPr lang="zh-CN" altLang="en-US" sz="2400" kern="100" smtClean="0">
                    <a:cs typeface="Times New Roman" panose="02020603050405020304" pitchFamily="18" charset="0"/>
                  </a:rPr>
                  <a:t>＝</a:t>
                </a:r>
                <a14:m>
                  <m:oMath xmlns:m="http://schemas.openxmlformats.org/officeDocument/2006/math">
                    <m:f>
                      <m:fPr>
                        <m:ctrlPr>
                          <a:rPr lang="zh-CN" altLang="zh-CN" sz="2400" i="1" kern="100">
                            <a:latin typeface="Cambria Math" panose="02040503050406030204" pitchFamily="18" charset="0"/>
                            <a:ea typeface="Cambria Math" panose="02040503050406030204" pitchFamily="18" charset="0"/>
                            <a:cs typeface="Times New Roman" panose="02020603050405020304" pitchFamily="18" charset="0"/>
                          </a:rPr>
                        </m:ctrlPr>
                      </m:fPr>
                      <m:num>
                        <m:sSup>
                          <m:sSupPr>
                            <m:ctrlPr>
                              <a:rPr lang="zh-CN" altLang="zh-CN" sz="2400" i="1" kern="100">
                                <a:effectLst/>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sz="2400" i="1" kern="100">
                                <a:latin typeface="Cambria Math" panose="02040503050406030204" pitchFamily="18" charset="0"/>
                                <a:cs typeface="Times New Roman" panose="02020603050405020304" pitchFamily="18" charset="0"/>
                              </a:rPr>
                              <m:t>𝑼</m:t>
                            </m:r>
                          </m:e>
                          <m:sup>
                            <m:r>
                              <a:rPr lang="en-US" altLang="zh-CN" sz="2400" i="1" kern="100">
                                <a:latin typeface="Cambria Math" panose="02040503050406030204" pitchFamily="18" charset="0"/>
                                <a:cs typeface="Times New Roman" panose="02020603050405020304" pitchFamily="18" charset="0"/>
                              </a:rPr>
                              <m:t>2</m:t>
                            </m:r>
                          </m:sup>
                        </m:sSup>
                      </m:num>
                      <m:den>
                        <m:sSub>
                          <m:sSubPr>
                            <m:ctrlPr>
                              <a:rPr lang="zh-CN" altLang="zh-CN" sz="2400" i="1" kern="100">
                                <a:effectLst/>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400" i="1" kern="100">
                                <a:latin typeface="Cambria Math" panose="02040503050406030204" pitchFamily="18" charset="0"/>
                                <a:cs typeface="Times New Roman" panose="02020603050405020304" pitchFamily="18" charset="0"/>
                              </a:rPr>
                              <m:t>𝑹</m:t>
                            </m:r>
                          </m:e>
                          <m:sub>
                            <m:r>
                              <m:rPr>
                                <m:nor/>
                              </m:rPr>
                              <a:rPr lang="zh-CN" altLang="zh-CN" sz="2400" kern="100" baseline="-25000">
                                <a:cs typeface="Times New Roman" panose="02020603050405020304" pitchFamily="18" charset="0"/>
                              </a:rPr>
                              <m:t>滑大</m:t>
                            </m:r>
                          </m:sub>
                        </m:sSub>
                      </m:den>
                    </m:f>
                    <m:r>
                      <a:rPr lang="zh-CN" altLang="en-US" sz="2400" kern="100" smtClean="0">
                        <a:latin typeface="Cambria Math" panose="02040503050406030204" pitchFamily="18" charset="0"/>
                        <a:cs typeface="Times New Roman" panose="02020603050405020304" pitchFamily="18" charset="0"/>
                      </a:rPr>
                      <m:t>＝</m:t>
                    </m:r>
                    <m:f>
                      <m:fPr>
                        <m:ctrlPr>
                          <a:rPr lang="zh-CN" altLang="zh-CN" sz="2400" i="1" kern="100">
                            <a:latin typeface="Cambria Math" panose="02040503050406030204" pitchFamily="18" charset="0"/>
                            <a:ea typeface="Cambria Math" panose="02040503050406030204" pitchFamily="18" charset="0"/>
                            <a:cs typeface="Times New Roman" panose="02020603050405020304" pitchFamily="18" charset="0"/>
                          </a:rPr>
                        </m:ctrlPr>
                      </m:fPr>
                      <m:num>
                        <m:r>
                          <m:rPr>
                            <m:nor/>
                          </m:rPr>
                          <a:rPr lang="zh-CN" altLang="zh-CN" sz="2400" kern="100">
                            <a:cs typeface="Times New Roman" panose="02020603050405020304" pitchFamily="18" charset="0"/>
                          </a:rPr>
                          <m:t>（</m:t>
                        </m:r>
                        <m:r>
                          <a:rPr lang="en-US" altLang="zh-CN" sz="2400" i="1" kern="100">
                            <a:latin typeface="Cambria Math" panose="02040503050406030204" pitchFamily="18" charset="0"/>
                            <a:cs typeface="Times New Roman" panose="02020603050405020304" pitchFamily="18" charset="0"/>
                          </a:rPr>
                          <m:t>15</m:t>
                        </m:r>
                        <m:r>
                          <a:rPr lang="en-US" altLang="zh-CN" sz="2400" i="1" kern="100">
                            <a:latin typeface="Cambria Math" panose="02040503050406030204" pitchFamily="18" charset="0"/>
                            <a:cs typeface="Times New Roman" panose="02020603050405020304" pitchFamily="18" charset="0"/>
                          </a:rPr>
                          <m:t>𝐕</m:t>
                        </m:r>
                        <m:sSup>
                          <m:sSupPr>
                            <m:ctrlPr>
                              <a:rPr lang="zh-CN" altLang="zh-CN" sz="2400" i="1" kern="100">
                                <a:effectLst/>
                                <a:latin typeface="Cambria Math" panose="02040503050406030204" pitchFamily="18" charset="0"/>
                                <a:ea typeface="Cambria Math" panose="02040503050406030204" pitchFamily="18" charset="0"/>
                                <a:cs typeface="Times New Roman" panose="02020603050405020304" pitchFamily="18" charset="0"/>
                              </a:rPr>
                            </m:ctrlPr>
                          </m:sSupPr>
                          <m:e>
                            <m:r>
                              <m:rPr>
                                <m:nor/>
                              </m:rPr>
                              <a:rPr lang="zh-CN" altLang="zh-CN" sz="2400" kern="100">
                                <a:cs typeface="Times New Roman" panose="02020603050405020304" pitchFamily="18" charset="0"/>
                              </a:rPr>
                              <m:t>）</m:t>
                            </m:r>
                          </m:e>
                          <m:sup>
                            <m:r>
                              <a:rPr lang="en-US" altLang="zh-CN" sz="2400" i="1" kern="100">
                                <a:latin typeface="Cambria Math" panose="02040503050406030204" pitchFamily="18" charset="0"/>
                                <a:cs typeface="Times New Roman" panose="02020603050405020304" pitchFamily="18" charset="0"/>
                              </a:rPr>
                              <m:t>2</m:t>
                            </m:r>
                          </m:sup>
                        </m:sSup>
                      </m:num>
                      <m:den>
                        <m:r>
                          <a:rPr lang="en-US" altLang="zh-CN" sz="2400" i="1" kern="100">
                            <a:latin typeface="Cambria Math" panose="02040503050406030204" pitchFamily="18" charset="0"/>
                            <a:cs typeface="Times New Roman" panose="02020603050405020304" pitchFamily="18" charset="0"/>
                          </a:rPr>
                          <m:t>50</m:t>
                        </m:r>
                        <m:r>
                          <m:rPr>
                            <m:nor/>
                          </m:rPr>
                          <a:rPr lang="en-US" altLang="zh-CN" sz="2400" kern="100">
                            <a:cs typeface="Times New Roman" panose="02020603050405020304" pitchFamily="18" charset="0"/>
                          </a:rPr>
                          <m:t>Ω</m:t>
                        </m:r>
                      </m:den>
                    </m:f>
                  </m:oMath>
                </a14:m>
                <a:r>
                  <a:rPr lang="zh-CN" altLang="en-US" sz="2400" kern="100" smtClean="0">
                    <a:cs typeface="Times New Roman" panose="02020603050405020304" pitchFamily="18" charset="0"/>
                  </a:rPr>
                  <a:t>＝</a:t>
                </a:r>
                <a:r>
                  <a:rPr lang="en-US" altLang="zh-CN" sz="2400" kern="100" smtClean="0">
                    <a:latin typeface="+mn-lt"/>
                    <a:ea typeface="黑体" panose="02010609060101010101" pitchFamily="49" charset="-122"/>
                    <a:cs typeface="Times New Roman" panose="02020603050405020304" pitchFamily="18" charset="0"/>
                  </a:rPr>
                  <a:t>4</a:t>
                </a:r>
                <a:r>
                  <a:rPr lang="en-US" altLang="zh-CN" sz="2400" kern="100" smtClean="0">
                    <a:latin typeface="+mn-lt"/>
                    <a:cs typeface="Times New Roman" panose="02020603050405020304" pitchFamily="18" charset="0"/>
                  </a:rPr>
                  <a:t>.</a:t>
                </a:r>
                <a:r>
                  <a:rPr lang="en-US" altLang="zh-CN" sz="2400" kern="100" smtClean="0">
                    <a:latin typeface="+mn-lt"/>
                    <a:ea typeface="黑体" panose="02010609060101010101" pitchFamily="49" charset="-122"/>
                    <a:cs typeface="Times New Roman" panose="02020603050405020304" pitchFamily="18" charset="0"/>
                  </a:rPr>
                  <a:t>5 </a:t>
                </a:r>
                <a:r>
                  <a:rPr lang="en-US" altLang="zh-CN" sz="2400" kern="100">
                    <a:ea typeface="黑体" panose="02010609060101010101" pitchFamily="49" charset="-122"/>
                    <a:cs typeface="Times New Roman" panose="02020603050405020304" pitchFamily="18" charset="0"/>
                  </a:rPr>
                  <a:t>W</a:t>
                </a:r>
                <a:r>
                  <a:rPr lang="zh-CN" altLang="zh-CN" sz="2400" kern="100">
                    <a:cs typeface="Times New Roman" panose="02020603050405020304" pitchFamily="18" charset="0"/>
                  </a:rPr>
                  <a:t>，</a:t>
                </a:r>
                <a:r>
                  <a:rPr lang="zh-CN" altLang="zh-CN" sz="2400" kern="100">
                    <a:ea typeface="黑体" panose="02010609060101010101" pitchFamily="49" charset="-122"/>
                    <a:cs typeface="Times New Roman" panose="02020603050405020304" pitchFamily="18" charset="0"/>
                  </a:rPr>
                  <a:t>电路消耗的最小电功率</a:t>
                </a:r>
                <a:r>
                  <a:rPr lang="en-US" altLang="zh-CN" sz="2400" i="1" kern="100">
                    <a:ea typeface="黑体" panose="02010609060101010101" pitchFamily="49" charset="-122"/>
                    <a:cs typeface="Times New Roman" panose="02020603050405020304" pitchFamily="18" charset="0"/>
                  </a:rPr>
                  <a:t>P</a:t>
                </a:r>
                <a:r>
                  <a:rPr lang="zh-CN" altLang="zh-CN" sz="2400" kern="100" baseline="-25000" smtClean="0">
                    <a:ea typeface="黑体" panose="02010609060101010101" pitchFamily="49" charset="-122"/>
                    <a:cs typeface="Times New Roman" panose="02020603050405020304" pitchFamily="18" charset="0"/>
                  </a:rPr>
                  <a:t>小</a:t>
                </a:r>
                <a:r>
                  <a:rPr lang="zh-CN" altLang="en-US" sz="2400" kern="100" smtClean="0">
                    <a:cs typeface="Times New Roman" panose="02020603050405020304" pitchFamily="18" charset="0"/>
                  </a:rPr>
                  <a:t>＝</a:t>
                </a:r>
                <a:r>
                  <a:rPr lang="en-US" altLang="zh-CN" sz="2400" i="1" kern="100" smtClean="0">
                    <a:ea typeface="黑体" panose="02010609060101010101" pitchFamily="49" charset="-122"/>
                    <a:cs typeface="Times New Roman" panose="02020603050405020304" pitchFamily="18" charset="0"/>
                  </a:rPr>
                  <a:t>P</a:t>
                </a:r>
                <a:r>
                  <a:rPr lang="en-US" altLang="zh-CN" sz="2400" kern="100" baseline="-25000" smtClean="0">
                    <a:ea typeface="黑体" panose="02010609060101010101" pitchFamily="49" charset="-122"/>
                    <a:cs typeface="Times New Roman" panose="02020603050405020304" pitchFamily="18" charset="0"/>
                  </a:rPr>
                  <a:t>1</a:t>
                </a:r>
                <a:r>
                  <a:rPr lang="zh-CN" altLang="zh-CN" sz="2400" kern="100">
                    <a:ea typeface="黑体" panose="02010609060101010101" pitchFamily="49" charset="-122"/>
                    <a:cs typeface="Times New Roman" panose="02020603050405020304" pitchFamily="18" charset="0"/>
                  </a:rPr>
                  <a:t>＋</a:t>
                </a:r>
                <a:r>
                  <a:rPr lang="en-US" altLang="zh-CN" sz="2400" i="1" kern="100" smtClean="0">
                    <a:ea typeface="黑体" panose="02010609060101010101" pitchFamily="49" charset="-122"/>
                    <a:cs typeface="Times New Roman" panose="02020603050405020304" pitchFamily="18" charset="0"/>
                  </a:rPr>
                  <a:t>P</a:t>
                </a:r>
                <a:r>
                  <a:rPr lang="en-US" altLang="zh-CN" sz="2400" kern="100" baseline="-25000" smtClean="0">
                    <a:ea typeface="黑体" panose="02010609060101010101" pitchFamily="49" charset="-122"/>
                    <a:cs typeface="Times New Roman" panose="02020603050405020304" pitchFamily="18" charset="0"/>
                  </a:rPr>
                  <a:t>2</a:t>
                </a:r>
                <a:r>
                  <a:rPr lang="zh-CN" altLang="en-US" sz="2400" kern="100" smtClean="0">
                    <a:cs typeface="Times New Roman" panose="02020603050405020304" pitchFamily="18" charset="0"/>
                  </a:rPr>
                  <a:t>＝</a:t>
                </a:r>
                <a:r>
                  <a:rPr lang="en-US" altLang="zh-CN" sz="2400" kern="100" smtClean="0">
                    <a:ea typeface="黑体" panose="02010609060101010101" pitchFamily="49" charset="-122"/>
                    <a:cs typeface="Times New Roman" panose="02020603050405020304" pitchFamily="18" charset="0"/>
                  </a:rPr>
                  <a:t>22</a:t>
                </a:r>
                <a:r>
                  <a:rPr lang="en-US" altLang="zh-CN" sz="2400" kern="100" smtClean="0">
                    <a:latin typeface="+mn-lt"/>
                    <a:cs typeface="Times New Roman" panose="02020603050405020304" pitchFamily="18" charset="0"/>
                  </a:rPr>
                  <a:t>.</a:t>
                </a:r>
                <a:r>
                  <a:rPr lang="en-US" altLang="zh-CN" sz="2400" kern="100" smtClean="0">
                    <a:latin typeface="+mn-lt"/>
                    <a:ea typeface="黑体" panose="02010609060101010101" pitchFamily="49" charset="-122"/>
                    <a:cs typeface="Times New Roman" panose="02020603050405020304" pitchFamily="18" charset="0"/>
                  </a:rPr>
                  <a:t>5 </a:t>
                </a:r>
                <a:r>
                  <a:rPr lang="en-US" altLang="zh-CN" sz="2400" kern="100">
                    <a:ea typeface="黑体" panose="02010609060101010101" pitchFamily="49" charset="-122"/>
                    <a:cs typeface="Times New Roman" panose="02020603050405020304" pitchFamily="18" charset="0"/>
                  </a:rPr>
                  <a:t>W</a:t>
                </a:r>
                <a:r>
                  <a:rPr lang="zh-CN" altLang="zh-CN" sz="2400" kern="100">
                    <a:ea typeface="黑体" panose="02010609060101010101" pitchFamily="49" charset="-122"/>
                    <a:cs typeface="Times New Roman" panose="02020603050405020304" pitchFamily="18" charset="0"/>
                  </a:rPr>
                  <a:t>＋</a:t>
                </a:r>
                <a:r>
                  <a:rPr lang="en-US" altLang="zh-CN" sz="2400" kern="100">
                    <a:ea typeface="黑体" panose="02010609060101010101" pitchFamily="49" charset="-122"/>
                    <a:cs typeface="Times New Roman" panose="02020603050405020304" pitchFamily="18" charset="0"/>
                  </a:rPr>
                  <a:t>4</a:t>
                </a:r>
                <a:r>
                  <a:rPr lang="en-US" altLang="zh-CN" sz="2400" kern="100">
                    <a:latin typeface="+mn-lt"/>
                    <a:cs typeface="Times New Roman" panose="02020603050405020304" pitchFamily="18" charset="0"/>
                  </a:rPr>
                  <a:t>.</a:t>
                </a:r>
                <a:r>
                  <a:rPr lang="en-US" altLang="zh-CN" sz="2400" kern="100">
                    <a:latin typeface="+mn-lt"/>
                    <a:ea typeface="黑体" panose="02010609060101010101" pitchFamily="49" charset="-122"/>
                    <a:cs typeface="Times New Roman" panose="02020603050405020304" pitchFamily="18" charset="0"/>
                  </a:rPr>
                  <a:t>5</a:t>
                </a:r>
                <a:r>
                  <a:rPr lang="en-US" altLang="zh-CN" sz="2400" kern="100">
                    <a:ea typeface="黑体" panose="02010609060101010101" pitchFamily="49" charset="-122"/>
                    <a:cs typeface="Times New Roman" panose="02020603050405020304" pitchFamily="18" charset="0"/>
                  </a:rPr>
                  <a:t> </a:t>
                </a:r>
                <a:r>
                  <a:rPr lang="en-US" altLang="zh-CN" sz="2400" kern="100" smtClean="0">
                    <a:ea typeface="黑体" panose="02010609060101010101" pitchFamily="49" charset="-122"/>
                    <a:cs typeface="Times New Roman" panose="02020603050405020304" pitchFamily="18" charset="0"/>
                  </a:rPr>
                  <a:t>W</a:t>
                </a:r>
                <a:r>
                  <a:rPr lang="zh-CN" altLang="en-US" sz="2400" kern="100" smtClean="0">
                    <a:cs typeface="Times New Roman" panose="02020603050405020304" pitchFamily="18" charset="0"/>
                  </a:rPr>
                  <a:t>＝</a:t>
                </a:r>
                <a:r>
                  <a:rPr lang="en-US" altLang="zh-CN" sz="2400" kern="100" smtClean="0">
                    <a:ea typeface="黑体" panose="02010609060101010101" pitchFamily="49" charset="-122"/>
                    <a:cs typeface="Times New Roman" panose="02020603050405020304" pitchFamily="18" charset="0"/>
                  </a:rPr>
                  <a:t>27 </a:t>
                </a:r>
                <a:r>
                  <a:rPr lang="en-US" altLang="zh-CN" sz="2400" kern="100">
                    <a:ea typeface="黑体" panose="02010609060101010101" pitchFamily="49" charset="-122"/>
                    <a:cs typeface="Times New Roman" panose="02020603050405020304" pitchFamily="18" charset="0"/>
                  </a:rPr>
                  <a:t>W</a:t>
                </a:r>
                <a:r>
                  <a:rPr lang="en-US" altLang="zh-CN" sz="2400" kern="100">
                    <a:latin typeface="宋体" panose="02010600030101010101" pitchFamily="2" charset="-122"/>
                    <a:cs typeface="Times New Roman" panose="02020603050405020304" pitchFamily="18" charset="0"/>
                  </a:rPr>
                  <a:t>.</a:t>
                </a:r>
                <a:endParaRPr lang="zh-CN" altLang="zh-CN" sz="1400" kern="100">
                  <a:cs typeface="Times New Roman" panose="02020603050405020304" pitchFamily="18" charset="0"/>
                </a:endParaRPr>
              </a:p>
            </p:txBody>
          </p:sp>
        </mc:Choice>
        <mc:Fallback xmlns="">
          <p:sp>
            <p:nvSpPr>
              <p:cNvPr id="3" name="矩形 2"/>
              <p:cNvSpPr>
                <a:spLocks noRot="1" noChangeAspect="1" noMove="1" noResize="1" noEditPoints="1" noAdjustHandles="1" noChangeArrowheads="1" noChangeShapeType="1" noTextEdit="1"/>
              </p:cNvSpPr>
              <p:nvPr/>
            </p:nvSpPr>
            <p:spPr>
              <a:xfrm>
                <a:off x="360854" y="3882694"/>
                <a:ext cx="11485848" cy="2284793"/>
              </a:xfrm>
              <a:prstGeom prst="rect">
                <a:avLst/>
              </a:prstGeom>
              <a:blipFill>
                <a:blip r:embed="rId2"/>
                <a:stretch>
                  <a:fillRect l="-796" r="-849" b="-2400"/>
                </a:stretch>
              </a:blipFill>
            </p:spPr>
            <p:txBody>
              <a:bodyPr/>
              <a:lstStyle/>
              <a:p>
                <a:r>
                  <a:rPr lang="zh-CN" altLang="en-US">
                    <a:noFill/>
                  </a:rPr>
                  <a:t> </a:t>
                </a:r>
              </a:p>
            </p:txBody>
          </p:sp>
        </mc:Fallback>
      </mc:AlternateContent>
      <p:pic>
        <p:nvPicPr>
          <p:cNvPr id="4" name="图片 3"/>
          <p:cNvPicPr>
            <a:picLocks noChangeAspect="1"/>
          </p:cNvPicPr>
          <p:nvPr/>
        </p:nvPicPr>
        <p:blipFill>
          <a:blip r:embed="rId3">
            <a:clrChange>
              <a:clrFrom>
                <a:srgbClr val="FFFFFF"/>
              </a:clrFrom>
              <a:clrTo>
                <a:srgbClr val="FFFFFF">
                  <a:alpha val="0"/>
                </a:srgbClr>
              </a:clrTo>
            </a:clrChange>
          </a:blip>
          <a:stretch>
            <a:fillRect/>
          </a:stretch>
        </p:blipFill>
        <p:spPr>
          <a:xfrm>
            <a:off x="5663158" y="906813"/>
            <a:ext cx="6349612" cy="2283250"/>
          </a:xfrm>
          <a:prstGeom prst="rect">
            <a:avLst/>
          </a:prstGeom>
        </p:spPr>
      </p:pic>
      <p:sp>
        <p:nvSpPr>
          <p:cNvPr id="5" name="矩形 4"/>
          <p:cNvSpPr/>
          <p:nvPr/>
        </p:nvSpPr>
        <p:spPr>
          <a:xfrm>
            <a:off x="7823398" y="3248254"/>
            <a:ext cx="1723549" cy="576248"/>
          </a:xfrm>
          <a:prstGeom prst="rect">
            <a:avLst/>
          </a:prstGeom>
        </p:spPr>
        <p:txBody>
          <a:bodyPr wrap="none">
            <a:spAutoFit/>
          </a:bodyPr>
          <a:lstStyle/>
          <a:p>
            <a:pPr algn="just">
              <a:lnSpc>
                <a:spcPct val="150000"/>
              </a:lnSpc>
              <a:spcAft>
                <a:spcPts val="0"/>
              </a:spcAft>
            </a:pPr>
            <a:r>
              <a:rPr lang="zh-CN" altLang="zh-CN" sz="2400" b="0" kern="100">
                <a:solidFill>
                  <a:srgbClr val="000000"/>
                </a:solidFill>
                <a:cs typeface="Times New Roman" panose="02020603050405020304" pitchFamily="18" charset="0"/>
              </a:rPr>
              <a:t>（第</a:t>
            </a:r>
            <a:r>
              <a:rPr lang="en-US" altLang="zh-CN" sz="2400" b="0" kern="100">
                <a:solidFill>
                  <a:srgbClr val="000000"/>
                </a:solidFill>
                <a:cs typeface="Times New Roman" panose="02020603050405020304" pitchFamily="18" charset="0"/>
              </a:rPr>
              <a:t>30</a:t>
            </a:r>
            <a:r>
              <a:rPr lang="zh-CN" altLang="zh-CN" sz="2400" b="0" kern="100">
                <a:solidFill>
                  <a:srgbClr val="000000"/>
                </a:solidFill>
                <a:cs typeface="Times New Roman" panose="02020603050405020304" pitchFamily="18" charset="0"/>
              </a:rPr>
              <a:t>题）</a:t>
            </a:r>
            <a:endParaRPr lang="zh-CN" altLang="zh-CN" sz="1400" b="0" kern="100">
              <a:cs typeface="Times New Roman" panose="02020603050405020304" pitchFamily="18" charset="0"/>
            </a:endParaRPr>
          </a:p>
        </p:txBody>
      </p:sp>
    </p:spTree>
    <p:extLst>
      <p:ext uri="{BB962C8B-B14F-4D97-AF65-F5344CB8AC3E}">
        <p14:creationId xmlns:p14="http://schemas.microsoft.com/office/powerpoint/2010/main" val="6586162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78313"/>
          </a:xfrm>
        </p:spPr>
        <p:txBody>
          <a:bodyPr/>
          <a:lstStyle/>
          <a:p>
            <a:pPr>
              <a:spcAft>
                <a:spcPts val="0"/>
              </a:spcAft>
            </a:pP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在物理课本上放一杯水，出现如图所示现象，形成原因是（　　）</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endParaRPr lang="en-US"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spcAft>
                <a:spcPts val="0"/>
              </a:spcAft>
            </a:pPr>
            <a:endPar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spcAft>
                <a:spcPts val="0"/>
              </a:spcAft>
            </a:pPr>
            <a:endParaRPr lang="en-US"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spcAft>
                <a:spcPts val="0"/>
              </a:spcAft>
            </a:pPr>
            <a:endPar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spcAft>
                <a:spcPts val="0"/>
              </a:spcAft>
            </a:pPr>
            <a:endParaRPr lang="en-US"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spcAft>
                <a:spcPts val="0"/>
              </a:spcAft>
            </a:pPr>
            <a:endPar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spcAft>
                <a:spcPts val="0"/>
              </a:spcAft>
            </a:pPr>
            <a:r>
              <a:rPr lang="en-US"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光的直线传播</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B</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光的折射　　</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C</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光的反射　　</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D</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光的</a:t>
            </a:r>
            <a:r>
              <a:rPr lang="zh-CN"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色散</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4505801" y="4005064"/>
            <a:ext cx="1877437" cy="576248"/>
          </a:xfrm>
          <a:prstGeom prst="rect">
            <a:avLst/>
          </a:prstGeom>
        </p:spPr>
        <p:txBody>
          <a:bodyPr wrap="none">
            <a:spAutoFit/>
          </a:bodyPr>
          <a:lstStyle/>
          <a:p>
            <a:pPr algn="just">
              <a:lnSpc>
                <a:spcPct val="150000"/>
              </a:lnSpc>
              <a:spcAft>
                <a:spcPts val="0"/>
              </a:spcAft>
            </a:pPr>
            <a:r>
              <a:rPr lang="zh-CN" altLang="zh-CN" sz="2400" b="0" kern="100">
                <a:solidFill>
                  <a:srgbClr val="000000"/>
                </a:solidFill>
                <a:cs typeface="Times New Roman" panose="02020603050405020304" pitchFamily="18" charset="0"/>
              </a:rPr>
              <a:t>（第</a:t>
            </a:r>
            <a:r>
              <a:rPr lang="en-US" altLang="zh-CN" sz="2400" b="0" kern="100">
                <a:solidFill>
                  <a:srgbClr val="000000"/>
                </a:solidFill>
                <a:cs typeface="Times New Roman" panose="02020603050405020304" pitchFamily="18" charset="0"/>
              </a:rPr>
              <a:t>5</a:t>
            </a:r>
            <a:r>
              <a:rPr lang="zh-CN" altLang="zh-CN" sz="2400" b="0" kern="100">
                <a:solidFill>
                  <a:srgbClr val="000000"/>
                </a:solidFill>
                <a:cs typeface="Times New Roman" panose="02020603050405020304" pitchFamily="18" charset="0"/>
              </a:rPr>
              <a:t>题）　</a:t>
            </a:r>
            <a:endParaRPr lang="zh-CN" altLang="zh-CN" sz="1400" b="0" kern="100">
              <a:cs typeface="Times New Roman" panose="02020603050405020304" pitchFamily="18" charset="0"/>
            </a:endParaRPr>
          </a:p>
        </p:txBody>
      </p:sp>
      <p:sp>
        <p:nvSpPr>
          <p:cNvPr id="4" name="矩形 3"/>
          <p:cNvSpPr/>
          <p:nvPr/>
        </p:nvSpPr>
        <p:spPr>
          <a:xfrm>
            <a:off x="8831510" y="827285"/>
            <a:ext cx="389850" cy="461665"/>
          </a:xfrm>
          <a:prstGeom prst="rect">
            <a:avLst/>
          </a:prstGeom>
        </p:spPr>
        <p:txBody>
          <a:bodyPr wrap="none">
            <a:spAutoFit/>
          </a:bodyPr>
          <a:lstStyle/>
          <a:p>
            <a:r>
              <a:rPr lang="en-US" altLang="zh-CN" sz="2400">
                <a:ea typeface="等线" panose="02010600030101010101" pitchFamily="2" charset="-122"/>
              </a:rPr>
              <a:t>B</a:t>
            </a:r>
            <a:endParaRPr lang="zh-CN" altLang="en-US"/>
          </a:p>
        </p:txBody>
      </p:sp>
      <p:pic>
        <p:nvPicPr>
          <p:cNvPr id="6" name="图片 5"/>
          <p:cNvPicPr>
            <a:picLocks noChangeAspect="1"/>
          </p:cNvPicPr>
          <p:nvPr/>
        </p:nvPicPr>
        <p:blipFill>
          <a:blip r:embed="rId2"/>
          <a:stretch>
            <a:fillRect/>
          </a:stretch>
        </p:blipFill>
        <p:spPr>
          <a:xfrm>
            <a:off x="4218176" y="1494307"/>
            <a:ext cx="2381086" cy="2582765"/>
          </a:xfrm>
          <a:prstGeom prst="rect">
            <a:avLst/>
          </a:prstGeom>
        </p:spPr>
      </p:pic>
    </p:spTree>
    <p:extLst>
      <p:ext uri="{BB962C8B-B14F-4D97-AF65-F5344CB8AC3E}">
        <p14:creationId xmlns:p14="http://schemas.microsoft.com/office/powerpoint/2010/main" val="8034556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570482"/>
          </a:xfrm>
        </p:spPr>
        <p:txBody>
          <a:bodyPr/>
          <a:lstStyle/>
          <a:p>
            <a:pPr>
              <a:spcAft>
                <a:spcPts val="0"/>
              </a:spcAft>
            </a:pP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冬天，银装素裹的</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雾凇</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给世界增添了一份美丽，如图所示</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它的形成属于物态变化中的（　　）</a:t>
            </a:r>
            <a:r>
              <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p>
          <a:p>
            <a:pPr>
              <a:spcAft>
                <a:spcPts val="0"/>
              </a:spcAft>
            </a:pPr>
            <a:endParaRPr lang="en-US" altLang="zh-CN" sz="1400"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endParaRPr lang="en-US" altLang="zh-CN" sz="1400"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endParaRPr lang="en-US" altLang="zh-CN" sz="1400"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endParaRPr lang="en-US" altLang="zh-CN" sz="1400"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endParaRPr lang="en-US" altLang="zh-CN" sz="1400"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endParaRPr lang="en-US" altLang="zh-CN" sz="1400"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液化</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B</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凝华　　</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C</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升华　　</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D</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凝固</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descr="YTImage25WE03.tif&amp;193&amp;1-1$"/>
          <p:cNvPicPr/>
          <p:nvPr/>
        </p:nvPicPr>
        <p:blipFill>
          <a:blip r:embed="rId2" cstate="print">
            <a:extLst>
              <a:ext uri="{28A0092B-C50C-407E-A947-70E740481C1C}">
                <a14:useLocalDpi xmlns:a14="http://schemas.microsoft.com/office/drawing/2010/main" val="0"/>
              </a:ext>
            </a:extLst>
          </a:blip>
          <a:stretch>
            <a:fillRect/>
          </a:stretch>
        </p:blipFill>
        <p:spPr>
          <a:xfrm>
            <a:off x="4583038" y="1700808"/>
            <a:ext cx="2806700" cy="1873885"/>
          </a:xfrm>
          <a:prstGeom prst="rect">
            <a:avLst/>
          </a:prstGeom>
        </p:spPr>
      </p:pic>
      <p:sp>
        <p:nvSpPr>
          <p:cNvPr id="4" name="矩形 3"/>
          <p:cNvSpPr/>
          <p:nvPr/>
        </p:nvSpPr>
        <p:spPr>
          <a:xfrm>
            <a:off x="5318948" y="3573016"/>
            <a:ext cx="1569660" cy="576248"/>
          </a:xfrm>
          <a:prstGeom prst="rect">
            <a:avLst/>
          </a:prstGeom>
        </p:spPr>
        <p:txBody>
          <a:bodyPr wrap="none">
            <a:spAutoFit/>
          </a:bodyPr>
          <a:lstStyle/>
          <a:p>
            <a:pPr algn="just">
              <a:lnSpc>
                <a:spcPct val="150000"/>
              </a:lnSpc>
              <a:spcAft>
                <a:spcPts val="0"/>
              </a:spcAft>
            </a:pPr>
            <a:r>
              <a:rPr lang="zh-CN" altLang="zh-CN" sz="2400" b="0" kern="100">
                <a:solidFill>
                  <a:srgbClr val="000000"/>
                </a:solidFill>
                <a:cs typeface="Times New Roman" panose="02020603050405020304" pitchFamily="18" charset="0"/>
              </a:rPr>
              <a:t>（第</a:t>
            </a:r>
            <a:r>
              <a:rPr lang="en-US" altLang="zh-CN" sz="2400" b="0" kern="100">
                <a:solidFill>
                  <a:srgbClr val="000000"/>
                </a:solidFill>
                <a:cs typeface="Times New Roman" panose="02020603050405020304" pitchFamily="18" charset="0"/>
              </a:rPr>
              <a:t>6</a:t>
            </a:r>
            <a:r>
              <a:rPr lang="zh-CN" altLang="zh-CN" sz="2400" b="0" kern="100">
                <a:solidFill>
                  <a:srgbClr val="000000"/>
                </a:solidFill>
                <a:cs typeface="Times New Roman" panose="02020603050405020304" pitchFamily="18" charset="0"/>
              </a:rPr>
              <a:t>题）</a:t>
            </a:r>
            <a:endParaRPr lang="zh-CN" altLang="zh-CN" sz="1400" b="0" kern="100">
              <a:cs typeface="Times New Roman" panose="02020603050405020304" pitchFamily="18" charset="0"/>
            </a:endParaRPr>
          </a:p>
        </p:txBody>
      </p:sp>
      <p:sp>
        <p:nvSpPr>
          <p:cNvPr id="5" name="矩形 4"/>
          <p:cNvSpPr/>
          <p:nvPr/>
        </p:nvSpPr>
        <p:spPr>
          <a:xfrm>
            <a:off x="2082096" y="1412776"/>
            <a:ext cx="389850" cy="461665"/>
          </a:xfrm>
          <a:prstGeom prst="rect">
            <a:avLst/>
          </a:prstGeom>
        </p:spPr>
        <p:txBody>
          <a:bodyPr wrap="none">
            <a:spAutoFit/>
          </a:bodyPr>
          <a:lstStyle/>
          <a:p>
            <a:r>
              <a:rPr lang="en-US" altLang="zh-CN" sz="2400">
                <a:ea typeface="等线" panose="02010600030101010101" pitchFamily="2" charset="-122"/>
              </a:rPr>
              <a:t>B</a:t>
            </a:r>
            <a:endParaRPr lang="zh-CN" altLang="en-US"/>
          </a:p>
        </p:txBody>
      </p:sp>
    </p:spTree>
    <p:extLst>
      <p:ext uri="{BB962C8B-B14F-4D97-AF65-F5344CB8AC3E}">
        <p14:creationId xmlns:p14="http://schemas.microsoft.com/office/powerpoint/2010/main" val="37746536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792239"/>
          </a:xfrm>
        </p:spPr>
        <p:txBody>
          <a:bodyPr/>
          <a:lstStyle/>
          <a:p>
            <a:pPr>
              <a:spcAft>
                <a:spcPts val="0"/>
              </a:spcAft>
            </a:pP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为保护敦煌壁画，我国科技人员研制出搭载高能带负电的粒子束辐照灭菌装置的机器人，它可以杀灭壁画上因所处环境相对封闭、幽暗、潮湿而滋生的微生物</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组成该粒子束的微粒可能是（　　）</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原子核</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B</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质子　　</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C</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电子　　</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D</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中子</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3574926" y="1988840"/>
            <a:ext cx="407484" cy="461665"/>
          </a:xfrm>
          <a:prstGeom prst="rect">
            <a:avLst/>
          </a:prstGeom>
        </p:spPr>
        <p:txBody>
          <a:bodyPr wrap="none">
            <a:spAutoFit/>
          </a:bodyPr>
          <a:lstStyle/>
          <a:p>
            <a:r>
              <a:rPr lang="en-US" altLang="zh-CN" sz="2400">
                <a:ea typeface="等线" panose="02010600030101010101" pitchFamily="2" charset="-122"/>
              </a:rPr>
              <a:t>C</a:t>
            </a:r>
            <a:endParaRPr lang="zh-CN" altLang="en-US"/>
          </a:p>
        </p:txBody>
      </p:sp>
    </p:spTree>
    <p:extLst>
      <p:ext uri="{BB962C8B-B14F-4D97-AF65-F5344CB8AC3E}">
        <p14:creationId xmlns:p14="http://schemas.microsoft.com/office/powerpoint/2010/main" val="4928933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130246"/>
          </a:xfrm>
        </p:spPr>
        <p:txBody>
          <a:bodyPr/>
          <a:lstStyle/>
          <a:p>
            <a:pPr>
              <a:spcAft>
                <a:spcPts val="0"/>
              </a:spcAft>
            </a:pP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科技改变生活，深圳</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无人面馆</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48</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秒出一碗面，从揉面到出餐均由机器人完成</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自动出售时可通过扫码或投币操作，图中电路设计符合要求的是（　　）</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kern="100">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392417" y="3789040"/>
            <a:ext cx="10704350" cy="2434140"/>
          </a:xfrm>
          <a:prstGeom prst="rect">
            <a:avLst/>
          </a:prstGeom>
        </p:spPr>
      </p:pic>
      <p:pic>
        <p:nvPicPr>
          <p:cNvPr id="4" name="图片 3"/>
          <p:cNvPicPr>
            <a:picLocks noChangeAspect="1"/>
          </p:cNvPicPr>
          <p:nvPr/>
        </p:nvPicPr>
        <p:blipFill>
          <a:blip r:embed="rId3"/>
          <a:stretch>
            <a:fillRect/>
          </a:stretch>
        </p:blipFill>
        <p:spPr>
          <a:xfrm>
            <a:off x="5252122" y="1988840"/>
            <a:ext cx="1703311" cy="2040425"/>
          </a:xfrm>
          <a:prstGeom prst="rect">
            <a:avLst/>
          </a:prstGeom>
        </p:spPr>
      </p:pic>
      <p:sp>
        <p:nvSpPr>
          <p:cNvPr id="6" name="矩形 5"/>
          <p:cNvSpPr/>
          <p:nvPr/>
        </p:nvSpPr>
        <p:spPr>
          <a:xfrm>
            <a:off x="9407574" y="1414701"/>
            <a:ext cx="407484" cy="461665"/>
          </a:xfrm>
          <a:prstGeom prst="rect">
            <a:avLst/>
          </a:prstGeom>
        </p:spPr>
        <p:txBody>
          <a:bodyPr wrap="none">
            <a:spAutoFit/>
          </a:bodyPr>
          <a:lstStyle/>
          <a:p>
            <a:r>
              <a:rPr lang="en-US" altLang="zh-CN" sz="2400">
                <a:ea typeface="等线" panose="02010600030101010101" pitchFamily="2" charset="-122"/>
              </a:rPr>
              <a:t>A</a:t>
            </a:r>
            <a:endParaRPr lang="zh-CN" altLang="en-US"/>
          </a:p>
        </p:txBody>
      </p:sp>
    </p:spTree>
    <p:extLst>
      <p:ext uri="{BB962C8B-B14F-4D97-AF65-F5344CB8AC3E}">
        <p14:creationId xmlns:p14="http://schemas.microsoft.com/office/powerpoint/2010/main" val="31602082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308324"/>
          </a:xfrm>
        </p:spPr>
        <p:txBody>
          <a:bodyPr/>
          <a:lstStyle/>
          <a:p>
            <a:pPr>
              <a:spcAft>
                <a:spcPts val="0"/>
              </a:spcAft>
            </a:pP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9</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初三的小明将一瓶</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500 mL</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的矿泉水从地上拿起并举过头顶，做功约为（　　）</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1 000 J	B</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100 J</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C</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10 J</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D</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1 J</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如图所示的实验中，能说明电动机工作原理的是（　　）</a:t>
            </a:r>
            <a:r>
              <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363905" y="3212976"/>
            <a:ext cx="11502042" cy="2160240"/>
          </a:xfrm>
          <a:prstGeom prst="rect">
            <a:avLst/>
          </a:prstGeom>
        </p:spPr>
      </p:pic>
      <p:sp>
        <p:nvSpPr>
          <p:cNvPr id="4" name="矩形 3"/>
          <p:cNvSpPr/>
          <p:nvPr/>
        </p:nvSpPr>
        <p:spPr>
          <a:xfrm>
            <a:off x="10271670" y="908720"/>
            <a:ext cx="407484" cy="461665"/>
          </a:xfrm>
          <a:prstGeom prst="rect">
            <a:avLst/>
          </a:prstGeom>
        </p:spPr>
        <p:txBody>
          <a:bodyPr wrap="none">
            <a:spAutoFit/>
          </a:bodyPr>
          <a:lstStyle/>
          <a:p>
            <a:r>
              <a:rPr lang="en-US" altLang="zh-CN" sz="2400">
                <a:ea typeface="等线" panose="02010600030101010101" pitchFamily="2" charset="-122"/>
              </a:rPr>
              <a:t>C</a:t>
            </a:r>
            <a:endParaRPr lang="zh-CN" altLang="en-US"/>
          </a:p>
        </p:txBody>
      </p:sp>
      <p:sp>
        <p:nvSpPr>
          <p:cNvPr id="5" name="矩形 4"/>
          <p:cNvSpPr/>
          <p:nvPr/>
        </p:nvSpPr>
        <p:spPr>
          <a:xfrm>
            <a:off x="7751390" y="2471042"/>
            <a:ext cx="407484" cy="461665"/>
          </a:xfrm>
          <a:prstGeom prst="rect">
            <a:avLst/>
          </a:prstGeom>
        </p:spPr>
        <p:txBody>
          <a:bodyPr wrap="none">
            <a:spAutoFit/>
          </a:bodyPr>
          <a:lstStyle/>
          <a:p>
            <a:r>
              <a:rPr lang="en-US" altLang="zh-CN" sz="2400">
                <a:ea typeface="等线" panose="02010600030101010101" pitchFamily="2" charset="-122"/>
              </a:rPr>
              <a:t>A</a:t>
            </a:r>
            <a:endParaRPr lang="zh-CN" altLang="en-US"/>
          </a:p>
        </p:txBody>
      </p:sp>
    </p:spTree>
    <p:extLst>
      <p:ext uri="{BB962C8B-B14F-4D97-AF65-F5344CB8AC3E}">
        <p14:creationId xmlns:p14="http://schemas.microsoft.com/office/powerpoint/2010/main" val="8276404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587</TotalTime>
  <Words>3229</Words>
  <Application>Microsoft Office PowerPoint</Application>
  <PresentationFormat>自定义</PresentationFormat>
  <Paragraphs>253</Paragraphs>
  <Slides>44</Slides>
  <Notes>0</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44</vt:i4>
      </vt:variant>
    </vt:vector>
  </HeadingPairs>
  <TitlesOfParts>
    <vt:vector size="54" baseType="lpstr">
      <vt:lpstr>等线</vt:lpstr>
      <vt:lpstr>黑体</vt:lpstr>
      <vt:lpstr>楷体</vt:lpstr>
      <vt:lpstr>宋体</vt:lpstr>
      <vt:lpstr>微软雅黑</vt:lpstr>
      <vt:lpstr>Arial</vt:lpstr>
      <vt:lpstr>Calibri</vt:lpstr>
      <vt:lpstr>Cambria Math</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微软用户</cp:lastModifiedBy>
  <cp:revision>446</cp:revision>
  <dcterms:created xsi:type="dcterms:W3CDTF">2020-11-06T05:24:00Z</dcterms:created>
  <dcterms:modified xsi:type="dcterms:W3CDTF">2025-09-16T06:04:33Z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